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20"/>
  </p:notesMasterIdLst>
  <p:sldIdLst>
    <p:sldId id="2007577816" r:id="rId2"/>
    <p:sldId id="2007577811" r:id="rId3"/>
    <p:sldId id="278" r:id="rId4"/>
    <p:sldId id="276" r:id="rId5"/>
    <p:sldId id="2007577818" r:id="rId6"/>
    <p:sldId id="2007577903" r:id="rId7"/>
    <p:sldId id="2007577904" r:id="rId8"/>
    <p:sldId id="11088935" r:id="rId9"/>
    <p:sldId id="11089252" r:id="rId10"/>
    <p:sldId id="11089253" r:id="rId11"/>
    <p:sldId id="11089258" r:id="rId12"/>
    <p:sldId id="11089259" r:id="rId13"/>
    <p:sldId id="11089254" r:id="rId14"/>
    <p:sldId id="2007577909" r:id="rId15"/>
    <p:sldId id="11089205" r:id="rId16"/>
    <p:sldId id="2007577911" r:id="rId17"/>
    <p:sldId id="2007577910" r:id="rId18"/>
    <p:sldId id="26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54" autoAdjust="0"/>
    <p:restoredTop sz="91701"/>
  </p:normalViewPr>
  <p:slideViewPr>
    <p:cSldViewPr snapToGrid="0">
      <p:cViewPr>
        <p:scale>
          <a:sx n="75" d="100"/>
          <a:sy n="75" d="100"/>
        </p:scale>
        <p:origin x="96" y="139"/>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2022/1/17</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6</a:t>
            </a:fld>
            <a:endParaRPr kumimoji="1" lang="zh-CN" altLang="en-US" dirty="0"/>
          </a:p>
        </p:txBody>
      </p:sp>
    </p:spTree>
    <p:extLst>
      <p:ext uri="{BB962C8B-B14F-4D97-AF65-F5344CB8AC3E}">
        <p14:creationId xmlns:p14="http://schemas.microsoft.com/office/powerpoint/2010/main" val="34012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7</a:t>
            </a:fld>
            <a:endParaRPr kumimoji="1" lang="zh-CN" altLang="en-US" dirty="0"/>
          </a:p>
        </p:txBody>
      </p:sp>
    </p:spTree>
    <p:extLst>
      <p:ext uri="{BB962C8B-B14F-4D97-AF65-F5344CB8AC3E}">
        <p14:creationId xmlns:p14="http://schemas.microsoft.com/office/powerpoint/2010/main" val="5159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7A6280-EC59-41E3-9A2D-5CC04DE63C22}" type="slidenum">
              <a:rPr lang="zh-CN" altLang="en-US" smtClean="0"/>
              <a:t>10</a:t>
            </a:fld>
            <a:endParaRPr lang="zh-CN" altLang="en-US"/>
          </a:p>
        </p:txBody>
      </p:sp>
    </p:spTree>
    <p:extLst>
      <p:ext uri="{BB962C8B-B14F-4D97-AF65-F5344CB8AC3E}">
        <p14:creationId xmlns:p14="http://schemas.microsoft.com/office/powerpoint/2010/main" val="887492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14</a:t>
            </a:fld>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15</a:t>
            </a:fld>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17</a:t>
            </a:fld>
            <a:endParaRPr kumimoji="1" lang="zh-CN" altLang="en-US" dirty="0"/>
          </a:p>
        </p:txBody>
      </p:sp>
    </p:spTree>
    <p:extLst>
      <p:ext uri="{BB962C8B-B14F-4D97-AF65-F5344CB8AC3E}">
        <p14:creationId xmlns:p14="http://schemas.microsoft.com/office/powerpoint/2010/main" val="250860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727354" y="368941"/>
            <a:ext cx="2092113" cy="252307"/>
          </a:xfrm>
          <a:prstGeom prst="rect">
            <a:avLst/>
          </a:prstGeom>
        </p:spPr>
      </p:pic>
      <p:sp>
        <p:nvSpPr>
          <p:cNvPr id="6" name="矩形 5"/>
          <p:cNvSpPr/>
          <p:nvPr userDrawn="1"/>
        </p:nvSpPr>
        <p:spPr>
          <a:xfrm>
            <a:off x="364146" y="379678"/>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cs typeface="Helvetica Neue Medium" panose="02000503000000020004"/>
              <a:sym typeface="Helvetica Neue Medium" panose="02000503000000020004"/>
            </a:endParaRPr>
          </a:p>
        </p:txBody>
      </p:sp>
      <p:sp>
        <p:nvSpPr>
          <p:cNvPr id="7" name="标题文本"/>
          <p:cNvSpPr txBox="1">
            <a:spLocks noGrp="1"/>
          </p:cNvSpPr>
          <p:nvPr>
            <p:ph type="title" hasCustomPrompt="1"/>
          </p:nvPr>
        </p:nvSpPr>
        <p:spPr>
          <a:xfrm>
            <a:off x="479505" y="289779"/>
            <a:ext cx="9058943" cy="410633"/>
          </a:xfrm>
          <a:prstGeom prst="rect">
            <a:avLst/>
          </a:prstGeom>
        </p:spPr>
        <p:txBody>
          <a:bodyPr/>
          <a:lstStyle>
            <a:lvl1pPr algn="l">
              <a:defRPr sz="2665" b="1">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panose="02000503000000020004"/>
              </a:defRPr>
            </a:lvl1pPr>
          </a:lstStyle>
          <a:p>
            <a:r>
              <a:rPr dirty="0" err="1"/>
              <a:t>标题文本</a:t>
            </a:r>
            <a:endParaRPr dirty="0"/>
          </a:p>
        </p:txBody>
      </p:sp>
      <p:sp>
        <p:nvSpPr>
          <p:cNvPr id="15" name="文本框 14"/>
          <p:cNvSpPr txBox="1"/>
          <p:nvPr userDrawn="1"/>
        </p:nvSpPr>
        <p:spPr>
          <a:xfrm>
            <a:off x="369060" y="640985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l"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panose="02000503000000020004"/>
              </a:rPr>
              <a:t>© 2020 </a:t>
            </a:r>
            <a:r>
              <a:rPr lang="en-US" altLang="zh-CN" sz="800" dirty="0" err="1">
                <a:solidFill>
                  <a:schemeClr val="tx1">
                    <a:lumMod val="65000"/>
                    <a:lumOff val="35000"/>
                  </a:schemeClr>
                </a:solidFill>
                <a:latin typeface="等线" panose="02010600030101010101" pitchFamily="2" charset="-122"/>
                <a:ea typeface="等线" panose="02010600030101010101" pitchFamily="2" charset="-122"/>
              </a:rPr>
              <a:t>SmartMore</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394217489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7" r:id="rId5"/>
    <p:sldLayoutId id="2147483718" r:id="rId6"/>
    <p:sldLayoutId id="2147483719" r:id="rId7"/>
    <p:sldLayoutId id="2147483721" r:id="rId8"/>
    <p:sldLayoutId id="214748372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8.xml"/><Relationship Id="rId7" Type="http://schemas.openxmlformats.org/officeDocument/2006/relationships/image" Target="../media/image4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54.w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a:t>
            </a:r>
            <a:r>
              <a:rPr lang="zh-CN" altLang="en-US" sz="2400" spc="100" dirty="0">
                <a:solidFill>
                  <a:srgbClr val="043E6F"/>
                </a:solidFill>
                <a:cs typeface="Arial" panose="020B0604020202020204" pitchFamily="34" charset="0"/>
                <a:sym typeface="+mn-ea"/>
              </a:rPr>
              <a:t>结构布局</a:t>
            </a:r>
          </a:p>
        </p:txBody>
      </p:sp>
      <p:pic>
        <p:nvPicPr>
          <p:cNvPr id="44" name="Picture 3">
            <a:extLst>
              <a:ext uri="{FF2B5EF4-FFF2-40B4-BE49-F238E27FC236}">
                <a16:creationId xmlns:a16="http://schemas.microsoft.com/office/drawing/2014/main" id="{6FCA5530-C1E4-4A55-88DA-D7690A307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412" y="600552"/>
            <a:ext cx="5729230" cy="377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圆角矩形 5">
            <a:extLst>
              <a:ext uri="{FF2B5EF4-FFF2-40B4-BE49-F238E27FC236}">
                <a16:creationId xmlns:a16="http://schemas.microsoft.com/office/drawing/2014/main" id="{97099D46-E040-44DA-869D-156DEB0E1E4C}"/>
              </a:ext>
            </a:extLst>
          </p:cNvPr>
          <p:cNvSpPr/>
          <p:nvPr/>
        </p:nvSpPr>
        <p:spPr>
          <a:xfrm>
            <a:off x="338328" y="4760449"/>
            <a:ext cx="1600200"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人工上料到（</a:t>
            </a:r>
            <a:r>
              <a:rPr lang="en-US" altLang="zh-CN" sz="1200" dirty="0">
                <a:solidFill>
                  <a:schemeClr val="tx1"/>
                </a:solidFill>
              </a:rPr>
              <a:t>P1</a:t>
            </a:r>
            <a:r>
              <a:rPr lang="zh-CN" altLang="en-US" sz="1200" dirty="0">
                <a:solidFill>
                  <a:schemeClr val="tx1"/>
                </a:solidFill>
              </a:rPr>
              <a:t>），（</a:t>
            </a:r>
            <a:r>
              <a:rPr lang="en-US" altLang="zh-CN" sz="1200" dirty="0">
                <a:solidFill>
                  <a:schemeClr val="tx1"/>
                </a:solidFill>
              </a:rPr>
              <a:t>F1</a:t>
            </a:r>
            <a:r>
              <a:rPr lang="zh-CN" altLang="en-US" sz="1200" dirty="0">
                <a:solidFill>
                  <a:schemeClr val="tx1"/>
                </a:solidFill>
              </a:rPr>
              <a:t>）</a:t>
            </a:r>
          </a:p>
        </p:txBody>
      </p:sp>
      <p:sp>
        <p:nvSpPr>
          <p:cNvPr id="47" name="右箭头 20">
            <a:extLst>
              <a:ext uri="{FF2B5EF4-FFF2-40B4-BE49-F238E27FC236}">
                <a16:creationId xmlns:a16="http://schemas.microsoft.com/office/drawing/2014/main" id="{F1320B40-5856-4803-8B80-C238F2D237ED}"/>
              </a:ext>
            </a:extLst>
          </p:cNvPr>
          <p:cNvSpPr/>
          <p:nvPr/>
        </p:nvSpPr>
        <p:spPr>
          <a:xfrm>
            <a:off x="1938528" y="5069568"/>
            <a:ext cx="613376" cy="187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A8DE7E99-35F3-46A8-A719-A4268C65BF3D}"/>
              </a:ext>
            </a:extLst>
          </p:cNvPr>
          <p:cNvSpPr/>
          <p:nvPr/>
        </p:nvSpPr>
        <p:spPr>
          <a:xfrm>
            <a:off x="4759416" y="3800518"/>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P1</a:t>
            </a:r>
            <a:endParaRPr lang="zh-CN" altLang="en-US" sz="900" dirty="0"/>
          </a:p>
        </p:txBody>
      </p:sp>
      <p:sp>
        <p:nvSpPr>
          <p:cNvPr id="57" name="圆角矩形 70">
            <a:extLst>
              <a:ext uri="{FF2B5EF4-FFF2-40B4-BE49-F238E27FC236}">
                <a16:creationId xmlns:a16="http://schemas.microsoft.com/office/drawing/2014/main" id="{88162C7D-FCD6-4315-B117-2591DDAD3C8C}"/>
              </a:ext>
            </a:extLst>
          </p:cNvPr>
          <p:cNvSpPr/>
          <p:nvPr/>
        </p:nvSpPr>
        <p:spPr>
          <a:xfrm>
            <a:off x="8350818" y="4721569"/>
            <a:ext cx="3675696"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F2</a:t>
            </a:r>
            <a:r>
              <a:rPr lang="zh-CN" altLang="en-US" sz="1200" dirty="0">
                <a:solidFill>
                  <a:schemeClr val="tx1"/>
                </a:solidFill>
              </a:rPr>
              <a:t>）线扫相机和面阵相机检测中框正面和一周圆弧面，同时（</a:t>
            </a:r>
            <a:r>
              <a:rPr lang="en-US" altLang="zh-CN" sz="1200" dirty="0">
                <a:solidFill>
                  <a:schemeClr val="tx1"/>
                </a:solidFill>
              </a:rPr>
              <a:t>P4</a:t>
            </a:r>
            <a:r>
              <a:rPr lang="zh-CN" altLang="en-US" sz="1200" dirty="0">
                <a:solidFill>
                  <a:schemeClr val="tx1"/>
                </a:solidFill>
              </a:rPr>
              <a:t>）夹取（</a:t>
            </a:r>
            <a:r>
              <a:rPr lang="en-US" altLang="zh-CN" sz="1200" dirty="0">
                <a:solidFill>
                  <a:schemeClr val="tx1"/>
                </a:solidFill>
              </a:rPr>
              <a:t>P3</a:t>
            </a:r>
            <a:r>
              <a:rPr lang="zh-CN" altLang="en-US" sz="1200" dirty="0">
                <a:solidFill>
                  <a:schemeClr val="tx1"/>
                </a:solidFill>
              </a:rPr>
              <a:t>）中框翻面再放在（</a:t>
            </a:r>
            <a:r>
              <a:rPr lang="en-US" altLang="zh-CN" sz="1200" dirty="0">
                <a:solidFill>
                  <a:schemeClr val="tx1"/>
                </a:solidFill>
              </a:rPr>
              <a:t>P3</a:t>
            </a:r>
            <a:r>
              <a:rPr lang="zh-CN" altLang="en-US" sz="1200" dirty="0">
                <a:solidFill>
                  <a:schemeClr val="tx1"/>
                </a:solidFill>
              </a:rPr>
              <a:t>）位，（</a:t>
            </a:r>
            <a:r>
              <a:rPr lang="en-US" altLang="zh-CN" sz="1200" dirty="0">
                <a:solidFill>
                  <a:schemeClr val="tx1"/>
                </a:solidFill>
              </a:rPr>
              <a:t>P3</a:t>
            </a:r>
            <a:r>
              <a:rPr lang="zh-CN" altLang="en-US" sz="1200" dirty="0">
                <a:solidFill>
                  <a:schemeClr val="tx1"/>
                </a:solidFill>
              </a:rPr>
              <a:t>）移动到（</a:t>
            </a:r>
            <a:r>
              <a:rPr lang="en-US" altLang="zh-CN" sz="1200" dirty="0">
                <a:solidFill>
                  <a:schemeClr val="tx1"/>
                </a:solidFill>
              </a:rPr>
              <a:t>P2</a:t>
            </a:r>
            <a:r>
              <a:rPr lang="zh-CN" altLang="en-US" sz="1200" dirty="0">
                <a:solidFill>
                  <a:schemeClr val="tx1"/>
                </a:solidFill>
              </a:rPr>
              <a:t>）</a:t>
            </a:r>
          </a:p>
        </p:txBody>
      </p:sp>
      <p:sp>
        <p:nvSpPr>
          <p:cNvPr id="58" name="圆角矩形 72">
            <a:extLst>
              <a:ext uri="{FF2B5EF4-FFF2-40B4-BE49-F238E27FC236}">
                <a16:creationId xmlns:a16="http://schemas.microsoft.com/office/drawing/2014/main" id="{0343BA1D-FF57-407D-ADC5-0549E593F0E7}"/>
              </a:ext>
            </a:extLst>
          </p:cNvPr>
          <p:cNvSpPr/>
          <p:nvPr/>
        </p:nvSpPr>
        <p:spPr>
          <a:xfrm>
            <a:off x="2567782" y="4760449"/>
            <a:ext cx="1972033" cy="76865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P1</a:t>
            </a:r>
            <a:r>
              <a:rPr lang="zh-CN" altLang="en-US" sz="1200" dirty="0">
                <a:solidFill>
                  <a:schemeClr val="tx1"/>
                </a:solidFill>
              </a:rPr>
              <a:t>）到（</a:t>
            </a:r>
            <a:r>
              <a:rPr lang="en-US" altLang="zh-CN" sz="1200" dirty="0">
                <a:solidFill>
                  <a:schemeClr val="tx1"/>
                </a:solidFill>
              </a:rPr>
              <a:t>P2</a:t>
            </a:r>
            <a:r>
              <a:rPr lang="zh-CN" altLang="en-US" sz="1200" dirty="0">
                <a:solidFill>
                  <a:schemeClr val="tx1"/>
                </a:solidFill>
              </a:rPr>
              <a:t>）线扫相机和面阵相机检测中框正面和一周圆弧面</a:t>
            </a:r>
          </a:p>
        </p:txBody>
      </p:sp>
      <p:sp>
        <p:nvSpPr>
          <p:cNvPr id="59" name="右箭头 73">
            <a:extLst>
              <a:ext uri="{FF2B5EF4-FFF2-40B4-BE49-F238E27FC236}">
                <a16:creationId xmlns:a16="http://schemas.microsoft.com/office/drawing/2014/main" id="{ECC3633C-A39E-45AB-81C8-C912747AEE62}"/>
              </a:ext>
            </a:extLst>
          </p:cNvPr>
          <p:cNvSpPr/>
          <p:nvPr/>
        </p:nvSpPr>
        <p:spPr>
          <a:xfrm>
            <a:off x="4555693" y="5069568"/>
            <a:ext cx="553622"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75">
            <a:extLst>
              <a:ext uri="{FF2B5EF4-FFF2-40B4-BE49-F238E27FC236}">
                <a16:creationId xmlns:a16="http://schemas.microsoft.com/office/drawing/2014/main" id="{291116C6-4C2F-42AF-9B6F-D0272A0953C1}"/>
              </a:ext>
            </a:extLst>
          </p:cNvPr>
          <p:cNvSpPr/>
          <p:nvPr/>
        </p:nvSpPr>
        <p:spPr>
          <a:xfrm>
            <a:off x="5125193" y="4760449"/>
            <a:ext cx="2807406"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a:t>
            </a:r>
            <a:r>
              <a:rPr lang="en-US" altLang="zh-CN" sz="1200" dirty="0">
                <a:solidFill>
                  <a:schemeClr val="tx1"/>
                </a:solidFill>
              </a:rPr>
              <a:t>P2</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），同时相机模组（</a:t>
            </a:r>
            <a:r>
              <a:rPr lang="en-US" altLang="zh-CN" sz="1200" dirty="0">
                <a:solidFill>
                  <a:schemeClr val="tx1"/>
                </a:solidFill>
              </a:rPr>
              <a:t>P2</a:t>
            </a:r>
            <a:r>
              <a:rPr lang="zh-CN" altLang="en-US" sz="1200" dirty="0">
                <a:solidFill>
                  <a:schemeClr val="tx1"/>
                </a:solidFill>
              </a:rPr>
              <a:t>）位移动到（</a:t>
            </a:r>
            <a:r>
              <a:rPr lang="en-US" altLang="zh-CN" sz="1200" dirty="0">
                <a:solidFill>
                  <a:schemeClr val="tx1"/>
                </a:solidFill>
              </a:rPr>
              <a:t>F2</a:t>
            </a:r>
            <a:r>
              <a:rPr lang="zh-CN" altLang="en-US" sz="1200" dirty="0">
                <a:solidFill>
                  <a:schemeClr val="tx1"/>
                </a:solidFill>
              </a:rPr>
              <a:t>）</a:t>
            </a:r>
            <a:r>
              <a:rPr lang="en-US" altLang="zh-CN" sz="1200" dirty="0">
                <a:solidFill>
                  <a:schemeClr val="tx1"/>
                </a:solidFill>
              </a:rPr>
              <a:t>,</a:t>
            </a:r>
            <a:r>
              <a:rPr lang="zh-CN" altLang="en-US" sz="1200" dirty="0">
                <a:solidFill>
                  <a:schemeClr val="tx1"/>
                </a:solidFill>
              </a:rPr>
              <a:t>检测（</a:t>
            </a:r>
            <a:r>
              <a:rPr lang="en-US" altLang="zh-CN" sz="1200" dirty="0">
                <a:solidFill>
                  <a:schemeClr val="tx1"/>
                </a:solidFill>
              </a:rPr>
              <a:t>F1</a:t>
            </a:r>
            <a:r>
              <a:rPr lang="zh-CN" altLang="en-US" sz="1200" dirty="0">
                <a:solidFill>
                  <a:schemeClr val="tx1"/>
                </a:solidFill>
              </a:rPr>
              <a:t>）来料中框</a:t>
            </a:r>
          </a:p>
        </p:txBody>
      </p:sp>
      <p:sp>
        <p:nvSpPr>
          <p:cNvPr id="61" name="右箭头 76">
            <a:extLst>
              <a:ext uri="{FF2B5EF4-FFF2-40B4-BE49-F238E27FC236}">
                <a16:creationId xmlns:a16="http://schemas.microsoft.com/office/drawing/2014/main" id="{EA2C3C1B-5E6A-4844-9B61-6954FD6EF9C5}"/>
              </a:ext>
            </a:extLst>
          </p:cNvPr>
          <p:cNvSpPr/>
          <p:nvPr/>
        </p:nvSpPr>
        <p:spPr>
          <a:xfrm>
            <a:off x="7932599" y="506956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44">
            <a:extLst>
              <a:ext uri="{FF2B5EF4-FFF2-40B4-BE49-F238E27FC236}">
                <a16:creationId xmlns:a16="http://schemas.microsoft.com/office/drawing/2014/main" id="{017AB028-42A1-4086-BEFE-AC716B86FADC}"/>
              </a:ext>
            </a:extLst>
          </p:cNvPr>
          <p:cNvSpPr/>
          <p:nvPr/>
        </p:nvSpPr>
        <p:spPr>
          <a:xfrm>
            <a:off x="10056492" y="5487267"/>
            <a:ext cx="205108" cy="319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87">
            <a:extLst>
              <a:ext uri="{FF2B5EF4-FFF2-40B4-BE49-F238E27FC236}">
                <a16:creationId xmlns:a16="http://schemas.microsoft.com/office/drawing/2014/main" id="{18FA35F0-B794-4A17-AFC4-BBF181CB7BD9}"/>
              </a:ext>
            </a:extLst>
          </p:cNvPr>
          <p:cNvSpPr/>
          <p:nvPr/>
        </p:nvSpPr>
        <p:spPr>
          <a:xfrm>
            <a:off x="8350239" y="5843292"/>
            <a:ext cx="3682153" cy="766879"/>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F2)</a:t>
            </a:r>
            <a:r>
              <a:rPr lang="zh-CN" altLang="en-US" sz="1200" dirty="0">
                <a:solidFill>
                  <a:schemeClr val="tx1"/>
                </a:solidFill>
              </a:rPr>
              <a:t>检测完成相机模组移动到（</a:t>
            </a:r>
            <a:r>
              <a:rPr lang="en-US" altLang="zh-CN" sz="1200" dirty="0">
                <a:solidFill>
                  <a:schemeClr val="tx1"/>
                </a:solidFill>
              </a:rPr>
              <a:t>P2</a:t>
            </a:r>
            <a:r>
              <a:rPr lang="zh-CN" altLang="en-US" sz="1200" dirty="0">
                <a:solidFill>
                  <a:schemeClr val="tx1"/>
                </a:solidFill>
              </a:rPr>
              <a:t>）检测中框反面，同时（</a:t>
            </a:r>
            <a:r>
              <a:rPr lang="en-US" altLang="zh-CN" sz="1200" dirty="0">
                <a:solidFill>
                  <a:schemeClr val="tx1"/>
                </a:solidFill>
              </a:rPr>
              <a:t>F2</a:t>
            </a:r>
            <a:r>
              <a:rPr lang="zh-CN" altLang="en-US" sz="1200" dirty="0">
                <a:solidFill>
                  <a:schemeClr val="tx1"/>
                </a:solidFill>
              </a:rPr>
              <a:t>）中框移动到（</a:t>
            </a:r>
            <a:r>
              <a:rPr lang="en-US" altLang="zh-CN" sz="1200" dirty="0">
                <a:solidFill>
                  <a:schemeClr val="tx1"/>
                </a:solidFill>
              </a:rPr>
              <a:t>F3</a:t>
            </a:r>
            <a:r>
              <a:rPr lang="zh-CN" altLang="en-US" sz="1200" dirty="0">
                <a:solidFill>
                  <a:schemeClr val="tx1"/>
                </a:solidFill>
              </a:rPr>
              <a:t>），（</a:t>
            </a:r>
            <a:r>
              <a:rPr lang="en-US" altLang="zh-CN" sz="1200" dirty="0">
                <a:solidFill>
                  <a:schemeClr val="tx1"/>
                </a:solidFill>
              </a:rPr>
              <a:t>F4</a:t>
            </a:r>
            <a:r>
              <a:rPr lang="zh-CN" altLang="en-US" sz="1200" dirty="0">
                <a:solidFill>
                  <a:schemeClr val="tx1"/>
                </a:solidFill>
              </a:rPr>
              <a:t>）夹取（</a:t>
            </a:r>
            <a:r>
              <a:rPr lang="en-US" altLang="zh-CN" sz="1200" dirty="0">
                <a:solidFill>
                  <a:schemeClr val="tx1"/>
                </a:solidFill>
              </a:rPr>
              <a:t>F3</a:t>
            </a:r>
            <a:r>
              <a:rPr lang="zh-CN" altLang="en-US" sz="1200" dirty="0">
                <a:solidFill>
                  <a:schemeClr val="tx1"/>
                </a:solidFill>
              </a:rPr>
              <a:t>）物料翻转</a:t>
            </a:r>
            <a:r>
              <a:rPr lang="en-US" altLang="zh-CN" sz="1200" dirty="0">
                <a:solidFill>
                  <a:schemeClr val="tx1"/>
                </a:solidFill>
              </a:rPr>
              <a:t>180°</a:t>
            </a:r>
            <a:r>
              <a:rPr lang="zh-CN" altLang="en-US" sz="1200" dirty="0">
                <a:solidFill>
                  <a:schemeClr val="tx1"/>
                </a:solidFill>
              </a:rPr>
              <a:t>，放回（</a:t>
            </a:r>
            <a:r>
              <a:rPr lang="en-US" altLang="zh-CN" sz="1200" dirty="0">
                <a:solidFill>
                  <a:schemeClr val="tx1"/>
                </a:solidFill>
              </a:rPr>
              <a:t>F3</a:t>
            </a:r>
            <a:r>
              <a:rPr lang="zh-CN" altLang="en-US" sz="1200" dirty="0">
                <a:solidFill>
                  <a:schemeClr val="tx1"/>
                </a:solidFill>
              </a:rPr>
              <a:t>）</a:t>
            </a:r>
          </a:p>
        </p:txBody>
      </p:sp>
      <p:sp>
        <p:nvSpPr>
          <p:cNvPr id="64" name="右箭头 88">
            <a:extLst>
              <a:ext uri="{FF2B5EF4-FFF2-40B4-BE49-F238E27FC236}">
                <a16:creationId xmlns:a16="http://schemas.microsoft.com/office/drawing/2014/main" id="{6EB43C00-1BAC-45E5-A803-60AC685AFAD1}"/>
              </a:ext>
            </a:extLst>
          </p:cNvPr>
          <p:cNvSpPr/>
          <p:nvPr/>
        </p:nvSpPr>
        <p:spPr>
          <a:xfrm rot="10800000">
            <a:off x="7897679" y="6085151"/>
            <a:ext cx="417640" cy="218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线形标注 2 23">
            <a:extLst>
              <a:ext uri="{FF2B5EF4-FFF2-40B4-BE49-F238E27FC236}">
                <a16:creationId xmlns:a16="http://schemas.microsoft.com/office/drawing/2014/main" id="{FCA727B8-DF2B-46B1-A013-A06F883562C8}"/>
              </a:ext>
            </a:extLst>
          </p:cNvPr>
          <p:cNvSpPr/>
          <p:nvPr/>
        </p:nvSpPr>
        <p:spPr>
          <a:xfrm>
            <a:off x="1280161" y="3021570"/>
            <a:ext cx="1452053" cy="347472"/>
          </a:xfrm>
          <a:prstGeom prst="borderCallout2">
            <a:avLst>
              <a:gd name="adj1" fmla="val 52371"/>
              <a:gd name="adj2" fmla="val 100625"/>
              <a:gd name="adj3" fmla="val 52372"/>
              <a:gd name="adj4" fmla="val 123059"/>
              <a:gd name="adj5" fmla="val 106294"/>
              <a:gd name="adj6" fmla="val 24558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面阵相机模组</a:t>
            </a:r>
          </a:p>
        </p:txBody>
      </p:sp>
      <p:sp>
        <p:nvSpPr>
          <p:cNvPr id="66" name="线形标注 2 24">
            <a:extLst>
              <a:ext uri="{FF2B5EF4-FFF2-40B4-BE49-F238E27FC236}">
                <a16:creationId xmlns:a16="http://schemas.microsoft.com/office/drawing/2014/main" id="{C800A71E-08A4-4386-8168-F3BFB8C8FBF9}"/>
              </a:ext>
            </a:extLst>
          </p:cNvPr>
          <p:cNvSpPr/>
          <p:nvPr/>
        </p:nvSpPr>
        <p:spPr>
          <a:xfrm>
            <a:off x="1280161" y="3974254"/>
            <a:ext cx="1673484" cy="347472"/>
          </a:xfrm>
          <a:prstGeom prst="borderCallout2">
            <a:avLst>
              <a:gd name="adj1" fmla="val 52371"/>
              <a:gd name="adj2" fmla="val 100625"/>
              <a:gd name="adj3" fmla="val 52372"/>
              <a:gd name="adj4" fmla="val 123059"/>
              <a:gd name="adj5" fmla="val -96337"/>
              <a:gd name="adj6" fmla="val 20371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1</a:t>
            </a:r>
            <a:endParaRPr lang="zh-CN" altLang="en-US" sz="1600" dirty="0">
              <a:solidFill>
                <a:schemeClr val="tx1"/>
              </a:solidFill>
            </a:endParaRPr>
          </a:p>
        </p:txBody>
      </p:sp>
      <p:sp>
        <p:nvSpPr>
          <p:cNvPr id="67" name="线形标注 2 26">
            <a:extLst>
              <a:ext uri="{FF2B5EF4-FFF2-40B4-BE49-F238E27FC236}">
                <a16:creationId xmlns:a16="http://schemas.microsoft.com/office/drawing/2014/main" id="{66F241CA-82EB-484B-961F-CCBBD0388380}"/>
              </a:ext>
            </a:extLst>
          </p:cNvPr>
          <p:cNvSpPr/>
          <p:nvPr/>
        </p:nvSpPr>
        <p:spPr>
          <a:xfrm>
            <a:off x="9075402" y="3800850"/>
            <a:ext cx="1555630" cy="347472"/>
          </a:xfrm>
          <a:prstGeom prst="borderCallout2">
            <a:avLst>
              <a:gd name="adj1" fmla="val 47108"/>
              <a:gd name="adj2" fmla="val -333"/>
              <a:gd name="adj3" fmla="val 47109"/>
              <a:gd name="adj4" fmla="val -27667"/>
              <a:gd name="adj5" fmla="val -27697"/>
              <a:gd name="adj6" fmla="val -829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2</a:t>
            </a:r>
            <a:endParaRPr lang="zh-CN" altLang="en-US" sz="1600" dirty="0">
              <a:solidFill>
                <a:schemeClr val="tx1"/>
              </a:solidFill>
            </a:endParaRPr>
          </a:p>
        </p:txBody>
      </p:sp>
      <p:sp>
        <p:nvSpPr>
          <p:cNvPr id="68" name="线形标注 2 27">
            <a:extLst>
              <a:ext uri="{FF2B5EF4-FFF2-40B4-BE49-F238E27FC236}">
                <a16:creationId xmlns:a16="http://schemas.microsoft.com/office/drawing/2014/main" id="{BDD4FAF1-ED8B-40C7-BDD9-8CE3AE7A03DA}"/>
              </a:ext>
            </a:extLst>
          </p:cNvPr>
          <p:cNvSpPr/>
          <p:nvPr/>
        </p:nvSpPr>
        <p:spPr>
          <a:xfrm>
            <a:off x="9075402" y="1425924"/>
            <a:ext cx="1527048" cy="330144"/>
          </a:xfrm>
          <a:prstGeom prst="borderCallout2">
            <a:avLst>
              <a:gd name="adj1" fmla="val 47108"/>
              <a:gd name="adj2" fmla="val -333"/>
              <a:gd name="adj3" fmla="val 47109"/>
              <a:gd name="adj4" fmla="val -27667"/>
              <a:gd name="adj5" fmla="val -79508"/>
              <a:gd name="adj6" fmla="val -12390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旋转翻面模组</a:t>
            </a:r>
          </a:p>
        </p:txBody>
      </p:sp>
      <p:sp>
        <p:nvSpPr>
          <p:cNvPr id="69" name="线形标注 2 31">
            <a:extLst>
              <a:ext uri="{FF2B5EF4-FFF2-40B4-BE49-F238E27FC236}">
                <a16:creationId xmlns:a16="http://schemas.microsoft.com/office/drawing/2014/main" id="{EAC03521-B5A0-4311-B2B0-18C1B537445A}"/>
              </a:ext>
            </a:extLst>
          </p:cNvPr>
          <p:cNvSpPr/>
          <p:nvPr/>
        </p:nvSpPr>
        <p:spPr>
          <a:xfrm>
            <a:off x="1280161" y="2119150"/>
            <a:ext cx="1452053" cy="347472"/>
          </a:xfrm>
          <a:prstGeom prst="borderCallout2">
            <a:avLst>
              <a:gd name="adj1" fmla="val 52371"/>
              <a:gd name="adj2" fmla="val 100625"/>
              <a:gd name="adj3" fmla="val 52372"/>
              <a:gd name="adj4" fmla="val 123059"/>
              <a:gd name="adj5" fmla="val 166820"/>
              <a:gd name="adj6" fmla="val 2512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线扫相机模组</a:t>
            </a:r>
          </a:p>
        </p:txBody>
      </p:sp>
      <p:sp>
        <p:nvSpPr>
          <p:cNvPr id="70" name="线形标注 2 32">
            <a:extLst>
              <a:ext uri="{FF2B5EF4-FFF2-40B4-BE49-F238E27FC236}">
                <a16:creationId xmlns:a16="http://schemas.microsoft.com/office/drawing/2014/main" id="{4E1ECD6A-7BF3-4535-A756-BB431D95BB6D}"/>
              </a:ext>
            </a:extLst>
          </p:cNvPr>
          <p:cNvSpPr/>
          <p:nvPr/>
        </p:nvSpPr>
        <p:spPr>
          <a:xfrm>
            <a:off x="1280160" y="1088460"/>
            <a:ext cx="1847088" cy="347472"/>
          </a:xfrm>
          <a:prstGeom prst="borderCallout2">
            <a:avLst>
              <a:gd name="adj1" fmla="val 52371"/>
              <a:gd name="adj2" fmla="val 100625"/>
              <a:gd name="adj3" fmla="val 52372"/>
              <a:gd name="adj4" fmla="val 123059"/>
              <a:gd name="adj5" fmla="val 108925"/>
              <a:gd name="adj6" fmla="val 18295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旋转翻面模组</a:t>
            </a:r>
          </a:p>
        </p:txBody>
      </p:sp>
      <p:sp>
        <p:nvSpPr>
          <p:cNvPr id="72" name="左右箭头 4">
            <a:extLst>
              <a:ext uri="{FF2B5EF4-FFF2-40B4-BE49-F238E27FC236}">
                <a16:creationId xmlns:a16="http://schemas.microsoft.com/office/drawing/2014/main" id="{4595AD5E-DFAA-4190-A8FB-0AD6CA180633}"/>
              </a:ext>
            </a:extLst>
          </p:cNvPr>
          <p:cNvSpPr/>
          <p:nvPr/>
        </p:nvSpPr>
        <p:spPr>
          <a:xfrm>
            <a:off x="5681433" y="2860907"/>
            <a:ext cx="815308" cy="91772"/>
          </a:xfrm>
          <a:prstGeom prst="lef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左右箭头 35">
            <a:extLst>
              <a:ext uri="{FF2B5EF4-FFF2-40B4-BE49-F238E27FC236}">
                <a16:creationId xmlns:a16="http://schemas.microsoft.com/office/drawing/2014/main" id="{8EB03A24-AA3D-4DEB-A288-0ADEC514A475}"/>
              </a:ext>
            </a:extLst>
          </p:cNvPr>
          <p:cNvSpPr/>
          <p:nvPr/>
        </p:nvSpPr>
        <p:spPr>
          <a:xfrm rot="5400000">
            <a:off x="7960342" y="2408924"/>
            <a:ext cx="1070072" cy="917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左右箭头 36">
            <a:extLst>
              <a:ext uri="{FF2B5EF4-FFF2-40B4-BE49-F238E27FC236}">
                <a16:creationId xmlns:a16="http://schemas.microsoft.com/office/drawing/2014/main" id="{DB4F24C5-D511-470D-87FA-65479A212DDA}"/>
              </a:ext>
            </a:extLst>
          </p:cNvPr>
          <p:cNvSpPr/>
          <p:nvPr/>
        </p:nvSpPr>
        <p:spPr>
          <a:xfrm rot="5400000">
            <a:off x="2975857" y="2325871"/>
            <a:ext cx="1070072" cy="917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左右箭头 37">
            <a:extLst>
              <a:ext uri="{FF2B5EF4-FFF2-40B4-BE49-F238E27FC236}">
                <a16:creationId xmlns:a16="http://schemas.microsoft.com/office/drawing/2014/main" id="{131D3CE7-BB3B-4A76-9B33-7895C736C664}"/>
              </a:ext>
            </a:extLst>
          </p:cNvPr>
          <p:cNvSpPr/>
          <p:nvPr/>
        </p:nvSpPr>
        <p:spPr>
          <a:xfrm rot="5400000">
            <a:off x="5879267" y="1211771"/>
            <a:ext cx="471464" cy="167802"/>
          </a:xfrm>
          <a:prstGeom prst="lef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BC84EB29-522B-4F02-995C-7421DD444FB7}"/>
              </a:ext>
            </a:extLst>
          </p:cNvPr>
          <p:cNvSpPr/>
          <p:nvPr/>
        </p:nvSpPr>
        <p:spPr>
          <a:xfrm>
            <a:off x="4759416" y="3016476"/>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P2</a:t>
            </a:r>
            <a:endParaRPr lang="zh-CN" altLang="en-US" sz="900" dirty="0"/>
          </a:p>
        </p:txBody>
      </p:sp>
      <p:sp>
        <p:nvSpPr>
          <p:cNvPr id="81" name="矩形 80">
            <a:extLst>
              <a:ext uri="{FF2B5EF4-FFF2-40B4-BE49-F238E27FC236}">
                <a16:creationId xmlns:a16="http://schemas.microsoft.com/office/drawing/2014/main" id="{41D8C2BF-833F-4CE2-9DE0-C3EA2D6E31C2}"/>
              </a:ext>
            </a:extLst>
          </p:cNvPr>
          <p:cNvSpPr/>
          <p:nvPr/>
        </p:nvSpPr>
        <p:spPr>
          <a:xfrm>
            <a:off x="7312228" y="3800850"/>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F1</a:t>
            </a:r>
            <a:endParaRPr lang="zh-CN" altLang="en-US" sz="900" dirty="0"/>
          </a:p>
        </p:txBody>
      </p:sp>
      <p:sp>
        <p:nvSpPr>
          <p:cNvPr id="82" name="矩形 81">
            <a:extLst>
              <a:ext uri="{FF2B5EF4-FFF2-40B4-BE49-F238E27FC236}">
                <a16:creationId xmlns:a16="http://schemas.microsoft.com/office/drawing/2014/main" id="{C957FB97-4182-442B-B1E2-CD03C979CEB5}"/>
              </a:ext>
            </a:extLst>
          </p:cNvPr>
          <p:cNvSpPr/>
          <p:nvPr/>
        </p:nvSpPr>
        <p:spPr>
          <a:xfrm>
            <a:off x="4791438" y="1958608"/>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P3</a:t>
            </a:r>
            <a:endParaRPr lang="zh-CN" altLang="en-US" sz="900" dirty="0"/>
          </a:p>
        </p:txBody>
      </p:sp>
      <p:sp>
        <p:nvSpPr>
          <p:cNvPr id="83" name="矩形 82">
            <a:extLst>
              <a:ext uri="{FF2B5EF4-FFF2-40B4-BE49-F238E27FC236}">
                <a16:creationId xmlns:a16="http://schemas.microsoft.com/office/drawing/2014/main" id="{B1D0E1A0-E03E-4F80-9E8A-5D29957FB77F}"/>
              </a:ext>
            </a:extLst>
          </p:cNvPr>
          <p:cNvSpPr/>
          <p:nvPr/>
        </p:nvSpPr>
        <p:spPr>
          <a:xfrm>
            <a:off x="7312228" y="3021570"/>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F2</a:t>
            </a:r>
            <a:endParaRPr lang="zh-CN" altLang="en-US" sz="900" dirty="0"/>
          </a:p>
        </p:txBody>
      </p:sp>
      <p:sp>
        <p:nvSpPr>
          <p:cNvPr id="84" name="矩形 83">
            <a:extLst>
              <a:ext uri="{FF2B5EF4-FFF2-40B4-BE49-F238E27FC236}">
                <a16:creationId xmlns:a16="http://schemas.microsoft.com/office/drawing/2014/main" id="{F4933670-64A9-4F97-AD01-415D6E5FBC16}"/>
              </a:ext>
            </a:extLst>
          </p:cNvPr>
          <p:cNvSpPr/>
          <p:nvPr/>
        </p:nvSpPr>
        <p:spPr>
          <a:xfrm>
            <a:off x="4791438" y="1297410"/>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P4</a:t>
            </a:r>
            <a:endParaRPr lang="zh-CN" altLang="en-US" sz="900" dirty="0"/>
          </a:p>
        </p:txBody>
      </p:sp>
      <p:sp>
        <p:nvSpPr>
          <p:cNvPr id="85" name="圆角矩形 48">
            <a:extLst>
              <a:ext uri="{FF2B5EF4-FFF2-40B4-BE49-F238E27FC236}">
                <a16:creationId xmlns:a16="http://schemas.microsoft.com/office/drawing/2014/main" id="{81991D16-EA35-4E94-8E52-E35EEDBC62D7}"/>
              </a:ext>
            </a:extLst>
          </p:cNvPr>
          <p:cNvSpPr/>
          <p:nvPr/>
        </p:nvSpPr>
        <p:spPr>
          <a:xfrm>
            <a:off x="5093173" y="5837220"/>
            <a:ext cx="2807406"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F3</a:t>
            </a:r>
            <a:r>
              <a:rPr lang="zh-CN" altLang="en-US" sz="1200" dirty="0">
                <a:solidFill>
                  <a:schemeClr val="tx1"/>
                </a:solidFill>
              </a:rPr>
              <a:t>）移动到（</a:t>
            </a:r>
            <a:r>
              <a:rPr lang="en-US" altLang="zh-CN" sz="1200" dirty="0">
                <a:solidFill>
                  <a:schemeClr val="tx1"/>
                </a:solidFill>
              </a:rPr>
              <a:t>F2</a:t>
            </a: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）检测完成相机模组移动到（</a:t>
            </a:r>
            <a:r>
              <a:rPr lang="en-US" altLang="zh-CN" sz="1200" dirty="0">
                <a:solidFill>
                  <a:schemeClr val="tx1"/>
                </a:solidFill>
              </a:rPr>
              <a:t>F2</a:t>
            </a:r>
            <a:r>
              <a:rPr lang="zh-CN" altLang="en-US" sz="1200" dirty="0">
                <a:solidFill>
                  <a:schemeClr val="tx1"/>
                </a:solidFill>
              </a:rPr>
              <a:t>），中框物料（</a:t>
            </a:r>
            <a:r>
              <a:rPr lang="en-US" altLang="zh-CN" sz="1200" dirty="0">
                <a:solidFill>
                  <a:schemeClr val="tx1"/>
                </a:solidFill>
              </a:rPr>
              <a:t>P2</a:t>
            </a:r>
            <a:r>
              <a:rPr lang="zh-CN" altLang="en-US" sz="1200" dirty="0">
                <a:solidFill>
                  <a:schemeClr val="tx1"/>
                </a:solidFill>
              </a:rPr>
              <a:t>）移动到（</a:t>
            </a:r>
            <a:r>
              <a:rPr lang="en-US" altLang="zh-CN" sz="1200" dirty="0">
                <a:solidFill>
                  <a:schemeClr val="tx1"/>
                </a:solidFill>
              </a:rPr>
              <a:t>P1</a:t>
            </a:r>
            <a:r>
              <a:rPr lang="zh-CN" altLang="en-US" sz="1200" dirty="0">
                <a:solidFill>
                  <a:schemeClr val="tx1"/>
                </a:solidFill>
              </a:rPr>
              <a:t>），人工下料</a:t>
            </a:r>
          </a:p>
        </p:txBody>
      </p:sp>
      <p:sp>
        <p:nvSpPr>
          <p:cNvPr id="86" name="矩形 85">
            <a:extLst>
              <a:ext uri="{FF2B5EF4-FFF2-40B4-BE49-F238E27FC236}">
                <a16:creationId xmlns:a16="http://schemas.microsoft.com/office/drawing/2014/main" id="{1534EE33-5041-4E9E-8513-E50A5A49D0C8}"/>
              </a:ext>
            </a:extLst>
          </p:cNvPr>
          <p:cNvSpPr/>
          <p:nvPr/>
        </p:nvSpPr>
        <p:spPr>
          <a:xfrm>
            <a:off x="7281710" y="1962824"/>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F3</a:t>
            </a:r>
            <a:endParaRPr lang="zh-CN" altLang="en-US" sz="900" dirty="0"/>
          </a:p>
        </p:txBody>
      </p:sp>
      <p:sp>
        <p:nvSpPr>
          <p:cNvPr id="87" name="矩形 86">
            <a:extLst>
              <a:ext uri="{FF2B5EF4-FFF2-40B4-BE49-F238E27FC236}">
                <a16:creationId xmlns:a16="http://schemas.microsoft.com/office/drawing/2014/main" id="{CC0F5D17-5BDF-412F-876D-1EAA2AE0DEA6}"/>
              </a:ext>
            </a:extLst>
          </p:cNvPr>
          <p:cNvSpPr/>
          <p:nvPr/>
        </p:nvSpPr>
        <p:spPr>
          <a:xfrm>
            <a:off x="7281710" y="1339056"/>
            <a:ext cx="333756" cy="17373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F4</a:t>
            </a:r>
            <a:endParaRPr lang="zh-CN" altLang="en-US" sz="900" dirty="0"/>
          </a:p>
        </p:txBody>
      </p:sp>
      <p:sp>
        <p:nvSpPr>
          <p:cNvPr id="90" name="右箭头 51">
            <a:extLst>
              <a:ext uri="{FF2B5EF4-FFF2-40B4-BE49-F238E27FC236}">
                <a16:creationId xmlns:a16="http://schemas.microsoft.com/office/drawing/2014/main" id="{8AE82FD8-2146-4EB8-80C7-1E1053DCE1A7}"/>
              </a:ext>
            </a:extLst>
          </p:cNvPr>
          <p:cNvSpPr/>
          <p:nvPr/>
        </p:nvSpPr>
        <p:spPr>
          <a:xfrm rot="10800000">
            <a:off x="4542796" y="6093586"/>
            <a:ext cx="550374" cy="210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52">
            <a:extLst>
              <a:ext uri="{FF2B5EF4-FFF2-40B4-BE49-F238E27FC236}">
                <a16:creationId xmlns:a16="http://schemas.microsoft.com/office/drawing/2014/main" id="{B64529B7-B203-433F-9011-33AEA29DACC9}"/>
              </a:ext>
            </a:extLst>
          </p:cNvPr>
          <p:cNvSpPr/>
          <p:nvPr/>
        </p:nvSpPr>
        <p:spPr>
          <a:xfrm>
            <a:off x="2576859" y="5844834"/>
            <a:ext cx="1972033"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F2</a:t>
            </a:r>
            <a:r>
              <a:rPr lang="zh-CN" altLang="en-US" sz="1200" dirty="0">
                <a:solidFill>
                  <a:schemeClr val="tx1"/>
                </a:solidFill>
              </a:rPr>
              <a:t>）检测（</a:t>
            </a:r>
            <a:r>
              <a:rPr lang="en-US" altLang="zh-CN" sz="1200" dirty="0">
                <a:solidFill>
                  <a:schemeClr val="tx1"/>
                </a:solidFill>
              </a:rPr>
              <a:t>F3</a:t>
            </a:r>
            <a:r>
              <a:rPr lang="zh-CN" altLang="en-US" sz="1200" dirty="0">
                <a:solidFill>
                  <a:schemeClr val="tx1"/>
                </a:solidFill>
              </a:rPr>
              <a:t>）反面中框来料，检测完成</a:t>
            </a:r>
          </a:p>
        </p:txBody>
      </p:sp>
      <p:sp>
        <p:nvSpPr>
          <p:cNvPr id="92" name="圆角矩形 53">
            <a:extLst>
              <a:ext uri="{FF2B5EF4-FFF2-40B4-BE49-F238E27FC236}">
                <a16:creationId xmlns:a16="http://schemas.microsoft.com/office/drawing/2014/main" id="{BD3FD780-0FEE-43BE-AADA-600AA35153BB}"/>
              </a:ext>
            </a:extLst>
          </p:cNvPr>
          <p:cNvSpPr/>
          <p:nvPr/>
        </p:nvSpPr>
        <p:spPr>
          <a:xfrm>
            <a:off x="338328" y="5844833"/>
            <a:ext cx="1600200" cy="772951"/>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F2</a:t>
            </a:r>
            <a:r>
              <a:rPr lang="zh-CN" altLang="en-US" sz="1200" dirty="0">
                <a:solidFill>
                  <a:schemeClr val="tx1"/>
                </a:solidFill>
              </a:rPr>
              <a:t>）到（</a:t>
            </a:r>
            <a:r>
              <a:rPr lang="en-US" altLang="zh-CN" sz="1200" dirty="0">
                <a:solidFill>
                  <a:schemeClr val="tx1"/>
                </a:solidFill>
              </a:rPr>
              <a:t>F1</a:t>
            </a:r>
            <a:r>
              <a:rPr lang="zh-CN" altLang="en-US" sz="1200" dirty="0">
                <a:solidFill>
                  <a:schemeClr val="tx1"/>
                </a:solidFill>
              </a:rPr>
              <a:t>），人工下料</a:t>
            </a:r>
          </a:p>
        </p:txBody>
      </p:sp>
      <p:sp>
        <p:nvSpPr>
          <p:cNvPr id="93" name="右箭头 54">
            <a:extLst>
              <a:ext uri="{FF2B5EF4-FFF2-40B4-BE49-F238E27FC236}">
                <a16:creationId xmlns:a16="http://schemas.microsoft.com/office/drawing/2014/main" id="{E12BEB43-D4DA-414B-B28D-724D01526BB9}"/>
              </a:ext>
            </a:extLst>
          </p:cNvPr>
          <p:cNvSpPr/>
          <p:nvPr/>
        </p:nvSpPr>
        <p:spPr>
          <a:xfrm rot="10800000">
            <a:off x="1938528" y="6093588"/>
            <a:ext cx="642915" cy="187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64002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a:t>
            </a:r>
            <a:r>
              <a:rPr lang="zh-CN" altLang="en-US" sz="2400" spc="100" dirty="0">
                <a:solidFill>
                  <a:srgbClr val="043E6F"/>
                </a:solidFill>
                <a:cs typeface="Arial" panose="020B0604020202020204" pitchFamily="34" charset="0"/>
                <a:sym typeface="+mn-ea"/>
              </a:rPr>
              <a:t>上料搬运模组</a:t>
            </a:r>
          </a:p>
        </p:txBody>
      </p:sp>
      <p:sp>
        <p:nvSpPr>
          <p:cNvPr id="47" name="文本框 46"/>
          <p:cNvSpPr txBox="1"/>
          <p:nvPr/>
        </p:nvSpPr>
        <p:spPr>
          <a:xfrm>
            <a:off x="410053" y="789367"/>
            <a:ext cx="11509295" cy="1077218"/>
          </a:xfrm>
          <a:prstGeom prst="rect">
            <a:avLst/>
          </a:prstGeom>
          <a:noFill/>
        </p:spPr>
        <p:txBody>
          <a:bodyPr wrap="square" rtlCol="0">
            <a:spAutoFit/>
          </a:bodyPr>
          <a:lstStyle/>
          <a:p>
            <a:pPr>
              <a:lnSpc>
                <a:spcPct val="200000"/>
              </a:lnSpc>
              <a:buClrTx/>
              <a:buSzTx/>
              <a:buFont typeface="Wingdings" panose="05000000000000000000" charset="0"/>
              <a:buNone/>
            </a:pPr>
            <a:r>
              <a:rPr lang="zh-CN" altLang="en-US" sz="1600" dirty="0">
                <a:solidFill>
                  <a:srgbClr val="002060"/>
                </a:solidFill>
                <a:latin typeface="+mn-ea"/>
                <a:cs typeface="+mn-ea"/>
                <a:sym typeface="+mn-ea"/>
              </a:rPr>
              <a:t>功能：采用人工上料模组，两工位上料，模组上带有定位夹紧的中框载具，可实现</a:t>
            </a:r>
            <a:r>
              <a:rPr lang="en-US" altLang="zh-CN" sz="1600" dirty="0">
                <a:solidFill>
                  <a:srgbClr val="002060"/>
                </a:solidFill>
                <a:latin typeface="+mn-ea"/>
                <a:cs typeface="+mn-ea"/>
                <a:sym typeface="+mn-ea"/>
              </a:rPr>
              <a:t>360°</a:t>
            </a:r>
            <a:r>
              <a:rPr lang="zh-CN" altLang="en-US" sz="1600" dirty="0">
                <a:solidFill>
                  <a:srgbClr val="002060"/>
                </a:solidFill>
                <a:latin typeface="+mn-ea"/>
                <a:cs typeface="+mn-ea"/>
                <a:sym typeface="+mn-ea"/>
              </a:rPr>
              <a:t>自转（</a:t>
            </a:r>
            <a:r>
              <a:rPr lang="en-US" altLang="zh-CN" sz="1600" dirty="0">
                <a:solidFill>
                  <a:srgbClr val="002060"/>
                </a:solidFill>
                <a:latin typeface="+mn-ea"/>
                <a:cs typeface="+mn-ea"/>
                <a:sym typeface="+mn-ea"/>
              </a:rPr>
              <a:t>C</a:t>
            </a:r>
            <a:r>
              <a:rPr lang="zh-CN" altLang="en-US" sz="1600" dirty="0">
                <a:solidFill>
                  <a:srgbClr val="002060"/>
                </a:solidFill>
                <a:latin typeface="+mn-ea"/>
                <a:cs typeface="+mn-ea"/>
                <a:sym typeface="+mn-ea"/>
              </a:rPr>
              <a:t>轴），</a:t>
            </a:r>
            <a:r>
              <a:rPr lang="en-US" altLang="zh-CN" sz="1600" dirty="0">
                <a:solidFill>
                  <a:srgbClr val="002060"/>
                </a:solidFill>
                <a:latin typeface="+mn-ea"/>
                <a:cs typeface="+mn-ea"/>
                <a:sym typeface="+mn-ea"/>
              </a:rPr>
              <a:t>A</a:t>
            </a:r>
            <a:r>
              <a:rPr lang="zh-CN" altLang="en-US" sz="1600" dirty="0">
                <a:solidFill>
                  <a:srgbClr val="002060"/>
                </a:solidFill>
                <a:latin typeface="+mn-ea"/>
                <a:cs typeface="+mn-ea"/>
                <a:sym typeface="+mn-ea"/>
              </a:rPr>
              <a:t>轴可实现前后方向旋转</a:t>
            </a:r>
            <a:r>
              <a:rPr lang="en-US" altLang="zh-CN" sz="1200" dirty="0">
                <a:latin typeface="+mn-ea"/>
                <a:cs typeface="+mn-ea"/>
                <a:sym typeface="+mn-ea"/>
              </a:rPr>
              <a:t>.</a:t>
            </a:r>
            <a:endParaRPr lang="zh-CN" altLang="en-US" sz="1200" dirty="0">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22" name="Picture 3">
            <a:extLst>
              <a:ext uri="{FF2B5EF4-FFF2-40B4-BE49-F238E27FC236}">
                <a16:creationId xmlns:a16="http://schemas.microsoft.com/office/drawing/2014/main" id="{34155FEC-8412-4E9D-959E-ED0D8CBD5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824" y="1706281"/>
            <a:ext cx="6873410" cy="42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线形标注 2 13">
            <a:extLst>
              <a:ext uri="{FF2B5EF4-FFF2-40B4-BE49-F238E27FC236}">
                <a16:creationId xmlns:a16="http://schemas.microsoft.com/office/drawing/2014/main" id="{64F45399-6877-48F2-BC63-A9EFC1958DDD}"/>
              </a:ext>
            </a:extLst>
          </p:cNvPr>
          <p:cNvSpPr/>
          <p:nvPr/>
        </p:nvSpPr>
        <p:spPr>
          <a:xfrm>
            <a:off x="632141" y="4254810"/>
            <a:ext cx="1726419" cy="347472"/>
          </a:xfrm>
          <a:prstGeom prst="borderCallout2">
            <a:avLst>
              <a:gd name="adj1" fmla="val 52371"/>
              <a:gd name="adj2" fmla="val 100625"/>
              <a:gd name="adj3" fmla="val 52372"/>
              <a:gd name="adj4" fmla="val 123059"/>
              <a:gd name="adj5" fmla="val -154232"/>
              <a:gd name="adj6" fmla="val 1732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1</a:t>
            </a:r>
            <a:endParaRPr lang="zh-CN" altLang="en-US" sz="1600" dirty="0">
              <a:solidFill>
                <a:schemeClr val="tx1"/>
              </a:solidFill>
            </a:endParaRPr>
          </a:p>
        </p:txBody>
      </p:sp>
      <p:sp>
        <p:nvSpPr>
          <p:cNvPr id="24" name="线形标注 2 16">
            <a:extLst>
              <a:ext uri="{FF2B5EF4-FFF2-40B4-BE49-F238E27FC236}">
                <a16:creationId xmlns:a16="http://schemas.microsoft.com/office/drawing/2014/main" id="{FDE22228-20AE-45FF-A0FA-C829905571EB}"/>
              </a:ext>
            </a:extLst>
          </p:cNvPr>
          <p:cNvSpPr/>
          <p:nvPr/>
        </p:nvSpPr>
        <p:spPr>
          <a:xfrm>
            <a:off x="2139696" y="5672864"/>
            <a:ext cx="1762357" cy="347472"/>
          </a:xfrm>
          <a:prstGeom prst="borderCallout2">
            <a:avLst>
              <a:gd name="adj1" fmla="val 52371"/>
              <a:gd name="adj2" fmla="val 100625"/>
              <a:gd name="adj3" fmla="val 52372"/>
              <a:gd name="adj4" fmla="val 123059"/>
              <a:gd name="adj5" fmla="val -209494"/>
              <a:gd name="adj6" fmla="val 18530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2</a:t>
            </a:r>
            <a:endParaRPr lang="zh-CN" altLang="en-US" sz="1600" dirty="0">
              <a:solidFill>
                <a:schemeClr val="tx1"/>
              </a:solidFill>
            </a:endParaRPr>
          </a:p>
        </p:txBody>
      </p:sp>
      <p:sp>
        <p:nvSpPr>
          <p:cNvPr id="25" name="上弧形箭头 10">
            <a:extLst>
              <a:ext uri="{FF2B5EF4-FFF2-40B4-BE49-F238E27FC236}">
                <a16:creationId xmlns:a16="http://schemas.microsoft.com/office/drawing/2014/main" id="{ECAB86D3-5E15-44FF-83B9-55FC1BD04886}"/>
              </a:ext>
            </a:extLst>
          </p:cNvPr>
          <p:cNvSpPr/>
          <p:nvPr/>
        </p:nvSpPr>
        <p:spPr>
          <a:xfrm rot="5676816">
            <a:off x="6086977" y="4591577"/>
            <a:ext cx="228600" cy="298034"/>
          </a:xfrm>
          <a:prstGeom prst="curved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6" name="矩形 25">
            <a:extLst>
              <a:ext uri="{FF2B5EF4-FFF2-40B4-BE49-F238E27FC236}">
                <a16:creationId xmlns:a16="http://schemas.microsoft.com/office/drawing/2014/main" id="{A21376C6-CF05-4E69-9451-7AF89E9639E6}"/>
              </a:ext>
            </a:extLst>
          </p:cNvPr>
          <p:cNvSpPr/>
          <p:nvPr/>
        </p:nvSpPr>
        <p:spPr>
          <a:xfrm>
            <a:off x="5952175" y="4389986"/>
            <a:ext cx="498203" cy="1768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C</a:t>
            </a:r>
            <a:r>
              <a:rPr lang="zh-CN" altLang="en-US" sz="900" dirty="0"/>
              <a:t>轴</a:t>
            </a:r>
          </a:p>
        </p:txBody>
      </p:sp>
      <p:sp>
        <p:nvSpPr>
          <p:cNvPr id="27" name="矩形 26">
            <a:extLst>
              <a:ext uri="{FF2B5EF4-FFF2-40B4-BE49-F238E27FC236}">
                <a16:creationId xmlns:a16="http://schemas.microsoft.com/office/drawing/2014/main" id="{F6E76B21-C5A9-4095-AF80-A7C3A4666CB7}"/>
              </a:ext>
            </a:extLst>
          </p:cNvPr>
          <p:cNvSpPr/>
          <p:nvPr/>
        </p:nvSpPr>
        <p:spPr>
          <a:xfrm>
            <a:off x="6630618" y="5495992"/>
            <a:ext cx="498203" cy="1768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A</a:t>
            </a:r>
            <a:r>
              <a:rPr lang="zh-CN" altLang="en-US" sz="900" dirty="0"/>
              <a:t>轴</a:t>
            </a:r>
          </a:p>
        </p:txBody>
      </p:sp>
      <p:sp>
        <p:nvSpPr>
          <p:cNvPr id="28" name="上弧形箭头 3">
            <a:extLst>
              <a:ext uri="{FF2B5EF4-FFF2-40B4-BE49-F238E27FC236}">
                <a16:creationId xmlns:a16="http://schemas.microsoft.com/office/drawing/2014/main" id="{567ED05A-085F-47FC-9C75-F45DE1EC036B}"/>
              </a:ext>
            </a:extLst>
          </p:cNvPr>
          <p:cNvSpPr/>
          <p:nvPr/>
        </p:nvSpPr>
        <p:spPr>
          <a:xfrm rot="20766444">
            <a:off x="5970278" y="4954816"/>
            <a:ext cx="557784" cy="276625"/>
          </a:xfrm>
          <a:prstGeom prst="curved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9" name="上弧形箭头 18">
            <a:extLst>
              <a:ext uri="{FF2B5EF4-FFF2-40B4-BE49-F238E27FC236}">
                <a16:creationId xmlns:a16="http://schemas.microsoft.com/office/drawing/2014/main" id="{E48DF5E2-C582-482B-9DB0-B11A43AEDDC6}"/>
              </a:ext>
            </a:extLst>
          </p:cNvPr>
          <p:cNvSpPr/>
          <p:nvPr/>
        </p:nvSpPr>
        <p:spPr>
          <a:xfrm rot="10384481">
            <a:off x="6018906" y="5446115"/>
            <a:ext cx="557784" cy="276625"/>
          </a:xfrm>
          <a:prstGeom prst="curved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0" name="左右箭头 19">
            <a:extLst>
              <a:ext uri="{FF2B5EF4-FFF2-40B4-BE49-F238E27FC236}">
                <a16:creationId xmlns:a16="http://schemas.microsoft.com/office/drawing/2014/main" id="{6E8CD249-9434-4933-B2D9-F870F61772E7}"/>
              </a:ext>
            </a:extLst>
          </p:cNvPr>
          <p:cNvSpPr/>
          <p:nvPr/>
        </p:nvSpPr>
        <p:spPr>
          <a:xfrm rot="9229150">
            <a:off x="7154169" y="4998141"/>
            <a:ext cx="1201462" cy="1321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线形标注 2 15">
            <a:extLst>
              <a:ext uri="{FF2B5EF4-FFF2-40B4-BE49-F238E27FC236}">
                <a16:creationId xmlns:a16="http://schemas.microsoft.com/office/drawing/2014/main" id="{58765B50-E0AA-4D85-B4C2-A4F5AEC26664}"/>
              </a:ext>
            </a:extLst>
          </p:cNvPr>
          <p:cNvSpPr/>
          <p:nvPr/>
        </p:nvSpPr>
        <p:spPr>
          <a:xfrm>
            <a:off x="8202241" y="5693106"/>
            <a:ext cx="1188195" cy="347472"/>
          </a:xfrm>
          <a:prstGeom prst="borderCallout2">
            <a:avLst>
              <a:gd name="adj1" fmla="val 47108"/>
              <a:gd name="adj2" fmla="val -333"/>
              <a:gd name="adj3" fmla="val 47109"/>
              <a:gd name="adj4" fmla="val -27667"/>
              <a:gd name="adj5" fmla="val -235592"/>
              <a:gd name="adj6" fmla="val -16390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载具</a:t>
            </a:r>
          </a:p>
        </p:txBody>
      </p:sp>
      <p:pic>
        <p:nvPicPr>
          <p:cNvPr id="32" name="Picture 3">
            <a:extLst>
              <a:ext uri="{FF2B5EF4-FFF2-40B4-BE49-F238E27FC236}">
                <a16:creationId xmlns:a16="http://schemas.microsoft.com/office/drawing/2014/main" id="{4C8F29DA-3D30-4954-970C-7C913FD6D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6339" y="1890162"/>
            <a:ext cx="2553243" cy="195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线形标注 2 20">
            <a:extLst>
              <a:ext uri="{FF2B5EF4-FFF2-40B4-BE49-F238E27FC236}">
                <a16:creationId xmlns:a16="http://schemas.microsoft.com/office/drawing/2014/main" id="{86C28B5D-4E6D-48CC-B496-3D78EC89D265}"/>
              </a:ext>
            </a:extLst>
          </p:cNvPr>
          <p:cNvSpPr/>
          <p:nvPr/>
        </p:nvSpPr>
        <p:spPr>
          <a:xfrm>
            <a:off x="10402144" y="4566858"/>
            <a:ext cx="1188195" cy="347472"/>
          </a:xfrm>
          <a:prstGeom prst="borderCallout2">
            <a:avLst>
              <a:gd name="adj1" fmla="val 47108"/>
              <a:gd name="adj2" fmla="val -333"/>
              <a:gd name="adj3" fmla="val 47109"/>
              <a:gd name="adj4" fmla="val -27667"/>
              <a:gd name="adj5" fmla="val -425066"/>
              <a:gd name="adj6" fmla="val -5231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载具定位</a:t>
            </a:r>
          </a:p>
        </p:txBody>
      </p:sp>
    </p:spTree>
    <p:extLst>
      <p:ext uri="{BB962C8B-B14F-4D97-AF65-F5344CB8AC3E}">
        <p14:creationId xmlns:p14="http://schemas.microsoft.com/office/powerpoint/2010/main" val="9459407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a:t>
            </a:r>
            <a:r>
              <a:rPr lang="zh-CN" altLang="en-US" sz="2400" spc="100" dirty="0">
                <a:solidFill>
                  <a:srgbClr val="043E6F"/>
                </a:solidFill>
                <a:cs typeface="Arial" panose="020B0604020202020204" pitchFamily="34" charset="0"/>
                <a:sym typeface="+mn-ea"/>
              </a:rPr>
              <a:t>相机检测工位</a:t>
            </a:r>
          </a:p>
        </p:txBody>
      </p:sp>
      <p:sp>
        <p:nvSpPr>
          <p:cNvPr id="47" name="文本框 46"/>
          <p:cNvSpPr txBox="1"/>
          <p:nvPr/>
        </p:nvSpPr>
        <p:spPr>
          <a:xfrm>
            <a:off x="432468" y="874035"/>
            <a:ext cx="11327063" cy="830997"/>
          </a:xfrm>
          <a:prstGeom prst="rect">
            <a:avLst/>
          </a:prstGeom>
          <a:noFill/>
        </p:spPr>
        <p:txBody>
          <a:bodyPr wrap="square" rtlCol="0">
            <a:spAutoFit/>
          </a:bodyPr>
          <a:lstStyle/>
          <a:p>
            <a:pPr fontAlgn="auto">
              <a:lnSpc>
                <a:spcPct val="100000"/>
              </a:lnSpc>
              <a:buClrTx/>
              <a:buSzTx/>
              <a:buFont typeface="Wingdings" panose="05000000000000000000" charset="0"/>
              <a:buNone/>
            </a:pPr>
            <a:r>
              <a:rPr lang="zh-CN" altLang="en-US" sz="1600" dirty="0">
                <a:solidFill>
                  <a:srgbClr val="002060"/>
                </a:solidFill>
                <a:latin typeface="+mn-ea"/>
                <a:cs typeface="+mn-ea"/>
                <a:sym typeface="+mn-ea"/>
              </a:rPr>
              <a:t>功能：相机检测工位，采用面阵相机和线扫相机组合，及组合光源对中框正面</a:t>
            </a:r>
            <a:r>
              <a:rPr lang="en-US" altLang="zh-CN" sz="1600" dirty="0">
                <a:solidFill>
                  <a:srgbClr val="002060"/>
                </a:solidFill>
                <a:latin typeface="+mn-ea"/>
                <a:cs typeface="+mn-ea"/>
                <a:sym typeface="+mn-ea"/>
              </a:rPr>
              <a:t>3D</a:t>
            </a:r>
            <a:r>
              <a:rPr lang="zh-CN" altLang="en-US" sz="1600" dirty="0">
                <a:solidFill>
                  <a:srgbClr val="002060"/>
                </a:solidFill>
                <a:latin typeface="+mn-ea"/>
                <a:cs typeface="+mn-ea"/>
                <a:sym typeface="+mn-ea"/>
              </a:rPr>
              <a:t>面和圆弧面检测，</a:t>
            </a:r>
            <a:r>
              <a:rPr lang="en-US" altLang="zh-CN" sz="1600" dirty="0">
                <a:solidFill>
                  <a:srgbClr val="002060"/>
                </a:solidFill>
                <a:latin typeface="+mn-ea"/>
                <a:cs typeface="+mn-ea"/>
                <a:sym typeface="+mn-ea"/>
              </a:rPr>
              <a:t>X</a:t>
            </a:r>
            <a:r>
              <a:rPr lang="zh-CN" altLang="en-US" sz="1600" dirty="0">
                <a:solidFill>
                  <a:srgbClr val="002060"/>
                </a:solidFill>
                <a:latin typeface="+mn-ea"/>
                <a:cs typeface="+mn-ea"/>
                <a:sym typeface="+mn-ea"/>
              </a:rPr>
              <a:t>轴方向模组独立运动检测；</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6" name="Picture 2">
            <a:extLst>
              <a:ext uri="{FF2B5EF4-FFF2-40B4-BE49-F238E27FC236}">
                <a16:creationId xmlns:a16="http://schemas.microsoft.com/office/drawing/2014/main" id="{17BC6462-8C9E-4A6F-9E59-B94C91D75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249" y="1441400"/>
            <a:ext cx="6580270" cy="484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线形标注 2 11">
            <a:extLst>
              <a:ext uri="{FF2B5EF4-FFF2-40B4-BE49-F238E27FC236}">
                <a16:creationId xmlns:a16="http://schemas.microsoft.com/office/drawing/2014/main" id="{74D26653-028F-4A83-A966-0C2A0DEFD34B}"/>
              </a:ext>
            </a:extLst>
          </p:cNvPr>
          <p:cNvSpPr/>
          <p:nvPr/>
        </p:nvSpPr>
        <p:spPr>
          <a:xfrm>
            <a:off x="8976568" y="3362838"/>
            <a:ext cx="1497807" cy="347472"/>
          </a:xfrm>
          <a:prstGeom prst="borderCallout2">
            <a:avLst>
              <a:gd name="adj1" fmla="val 47108"/>
              <a:gd name="adj2" fmla="val -333"/>
              <a:gd name="adj3" fmla="val 47109"/>
              <a:gd name="adj4" fmla="val -27667"/>
              <a:gd name="adj5" fmla="val 38649"/>
              <a:gd name="adj6" fmla="val -20112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p>
        </p:txBody>
      </p:sp>
      <p:sp>
        <p:nvSpPr>
          <p:cNvPr id="21" name="线形标注 2 12">
            <a:extLst>
              <a:ext uri="{FF2B5EF4-FFF2-40B4-BE49-F238E27FC236}">
                <a16:creationId xmlns:a16="http://schemas.microsoft.com/office/drawing/2014/main" id="{1D20779F-8DC2-45AA-89FB-BFE69DCB148C}"/>
              </a:ext>
            </a:extLst>
          </p:cNvPr>
          <p:cNvSpPr/>
          <p:nvPr/>
        </p:nvSpPr>
        <p:spPr>
          <a:xfrm>
            <a:off x="8884199" y="1708501"/>
            <a:ext cx="1590177" cy="347472"/>
          </a:xfrm>
          <a:prstGeom prst="borderCallout2">
            <a:avLst>
              <a:gd name="adj1" fmla="val 47108"/>
              <a:gd name="adj2" fmla="val -333"/>
              <a:gd name="adj3" fmla="val 47109"/>
              <a:gd name="adj4" fmla="val -27667"/>
              <a:gd name="adj5" fmla="val 330753"/>
              <a:gd name="adj6" fmla="val -2355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线扫相机模组</a:t>
            </a:r>
          </a:p>
        </p:txBody>
      </p:sp>
      <p:sp>
        <p:nvSpPr>
          <p:cNvPr id="22" name="左右箭头 10">
            <a:extLst>
              <a:ext uri="{FF2B5EF4-FFF2-40B4-BE49-F238E27FC236}">
                <a16:creationId xmlns:a16="http://schemas.microsoft.com/office/drawing/2014/main" id="{2784FA66-0781-437D-B986-2333C74BE59A}"/>
              </a:ext>
            </a:extLst>
          </p:cNvPr>
          <p:cNvSpPr/>
          <p:nvPr/>
        </p:nvSpPr>
        <p:spPr>
          <a:xfrm rot="12232320">
            <a:off x="5085043" y="3344908"/>
            <a:ext cx="1054337" cy="126599"/>
          </a:xfrm>
          <a:prstGeom prst="lef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3" name="矩形 22">
            <a:extLst>
              <a:ext uri="{FF2B5EF4-FFF2-40B4-BE49-F238E27FC236}">
                <a16:creationId xmlns:a16="http://schemas.microsoft.com/office/drawing/2014/main" id="{A18647CA-679A-4442-939A-C8E4785D2610}"/>
              </a:ext>
            </a:extLst>
          </p:cNvPr>
          <p:cNvSpPr/>
          <p:nvPr/>
        </p:nvSpPr>
        <p:spPr>
          <a:xfrm rot="1914475">
            <a:off x="5363112" y="3833803"/>
            <a:ext cx="498203" cy="1768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X</a:t>
            </a:r>
            <a:r>
              <a:rPr lang="zh-CN" altLang="en-US" sz="900" dirty="0"/>
              <a:t>轴</a:t>
            </a:r>
          </a:p>
        </p:txBody>
      </p:sp>
      <p:sp>
        <p:nvSpPr>
          <p:cNvPr id="24" name="线形标注 2 14">
            <a:extLst>
              <a:ext uri="{FF2B5EF4-FFF2-40B4-BE49-F238E27FC236}">
                <a16:creationId xmlns:a16="http://schemas.microsoft.com/office/drawing/2014/main" id="{516BA329-E7BA-48AC-9301-DE93CCB86A91}"/>
              </a:ext>
            </a:extLst>
          </p:cNvPr>
          <p:cNvSpPr/>
          <p:nvPr/>
        </p:nvSpPr>
        <p:spPr>
          <a:xfrm>
            <a:off x="927438" y="3774642"/>
            <a:ext cx="1726419" cy="347472"/>
          </a:xfrm>
          <a:prstGeom prst="borderCallout2">
            <a:avLst>
              <a:gd name="adj1" fmla="val 52371"/>
              <a:gd name="adj2" fmla="val 100625"/>
              <a:gd name="adj3" fmla="val 52372"/>
              <a:gd name="adj4" fmla="val 123059"/>
              <a:gd name="adj5" fmla="val -233179"/>
              <a:gd name="adj6" fmla="val 1732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面阵相机模组</a:t>
            </a:r>
          </a:p>
        </p:txBody>
      </p:sp>
      <p:sp>
        <p:nvSpPr>
          <p:cNvPr id="25" name="线形标注 2 16">
            <a:extLst>
              <a:ext uri="{FF2B5EF4-FFF2-40B4-BE49-F238E27FC236}">
                <a16:creationId xmlns:a16="http://schemas.microsoft.com/office/drawing/2014/main" id="{ECEF3C46-24ED-4E73-8D29-0DC6D002A0F3}"/>
              </a:ext>
            </a:extLst>
          </p:cNvPr>
          <p:cNvSpPr/>
          <p:nvPr/>
        </p:nvSpPr>
        <p:spPr>
          <a:xfrm>
            <a:off x="8976569" y="4533270"/>
            <a:ext cx="1497807" cy="347472"/>
          </a:xfrm>
          <a:prstGeom prst="borderCallout2">
            <a:avLst>
              <a:gd name="adj1" fmla="val 47108"/>
              <a:gd name="adj2" fmla="val -333"/>
              <a:gd name="adj3" fmla="val 47109"/>
              <a:gd name="adj4" fmla="val -27667"/>
              <a:gd name="adj5" fmla="val -142930"/>
              <a:gd name="adj6" fmla="val -24812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p>
        </p:txBody>
      </p:sp>
      <p:sp>
        <p:nvSpPr>
          <p:cNvPr id="26" name="线形标注 2 17">
            <a:extLst>
              <a:ext uri="{FF2B5EF4-FFF2-40B4-BE49-F238E27FC236}">
                <a16:creationId xmlns:a16="http://schemas.microsoft.com/office/drawing/2014/main" id="{1A5BC17C-A6F2-4953-B246-65B9310ACF9F}"/>
              </a:ext>
            </a:extLst>
          </p:cNvPr>
          <p:cNvSpPr/>
          <p:nvPr/>
        </p:nvSpPr>
        <p:spPr>
          <a:xfrm>
            <a:off x="881717" y="4533594"/>
            <a:ext cx="1726419" cy="347472"/>
          </a:xfrm>
          <a:prstGeom prst="borderCallout2">
            <a:avLst>
              <a:gd name="adj1" fmla="val 52371"/>
              <a:gd name="adj2" fmla="val 100625"/>
              <a:gd name="adj3" fmla="val 52372"/>
              <a:gd name="adj4" fmla="val 123059"/>
              <a:gd name="adj5" fmla="val -409495"/>
              <a:gd name="adj6" fmla="val 19233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Tree>
    <p:extLst>
      <p:ext uri="{BB962C8B-B14F-4D97-AF65-F5344CB8AC3E}">
        <p14:creationId xmlns:p14="http://schemas.microsoft.com/office/powerpoint/2010/main" val="37494843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a:t>
            </a:r>
            <a:r>
              <a:rPr lang="zh-CN" altLang="en-US" sz="2400" spc="100" dirty="0">
                <a:solidFill>
                  <a:srgbClr val="043E6F"/>
                </a:solidFill>
                <a:cs typeface="Arial" panose="020B0604020202020204" pitchFamily="34" charset="0"/>
                <a:sym typeface="+mn-ea"/>
              </a:rPr>
              <a:t>旋转翻面工位</a:t>
            </a:r>
          </a:p>
        </p:txBody>
      </p:sp>
      <p:sp>
        <p:nvSpPr>
          <p:cNvPr id="47" name="文本框 46"/>
          <p:cNvSpPr txBox="1"/>
          <p:nvPr/>
        </p:nvSpPr>
        <p:spPr>
          <a:xfrm>
            <a:off x="371543" y="788705"/>
            <a:ext cx="10619730" cy="830997"/>
          </a:xfrm>
          <a:prstGeom prst="rect">
            <a:avLst/>
          </a:prstGeom>
          <a:noFill/>
        </p:spPr>
        <p:txBody>
          <a:bodyPr wrap="square" rtlCol="0">
            <a:spAutoFit/>
          </a:bodyPr>
          <a:lstStyle/>
          <a:p>
            <a:r>
              <a:rPr lang="zh-CN" altLang="en-US" sz="1600" dirty="0">
                <a:solidFill>
                  <a:srgbClr val="002060"/>
                </a:solidFill>
                <a:latin typeface="+mn-ea"/>
                <a:cs typeface="+mn-ea"/>
                <a:sym typeface="+mn-ea"/>
              </a:rPr>
              <a:t>功能：旋转翻面模组，实现手机中框旋转</a:t>
            </a:r>
            <a:r>
              <a:rPr lang="en-US" altLang="zh-CN" sz="1600" dirty="0">
                <a:solidFill>
                  <a:srgbClr val="002060"/>
                </a:solidFill>
                <a:latin typeface="+mn-ea"/>
                <a:cs typeface="+mn-ea"/>
                <a:sym typeface="+mn-ea"/>
              </a:rPr>
              <a:t>180°</a:t>
            </a:r>
            <a:r>
              <a:rPr lang="zh-CN" altLang="en-US" sz="1600" dirty="0">
                <a:solidFill>
                  <a:srgbClr val="002060"/>
                </a:solidFill>
                <a:latin typeface="+mn-ea"/>
                <a:cs typeface="+mn-ea"/>
                <a:sym typeface="+mn-ea"/>
              </a:rPr>
              <a:t>，放入载具中定位，摆动气缸既可实现夹紧，也可实现</a:t>
            </a:r>
            <a:r>
              <a:rPr lang="en-US" altLang="zh-CN" sz="1600" dirty="0">
                <a:solidFill>
                  <a:srgbClr val="002060"/>
                </a:solidFill>
                <a:latin typeface="+mn-ea"/>
                <a:cs typeface="+mn-ea"/>
                <a:sym typeface="+mn-ea"/>
              </a:rPr>
              <a:t>180°</a:t>
            </a:r>
            <a:r>
              <a:rPr lang="zh-CN" altLang="en-US" sz="1600" dirty="0">
                <a:solidFill>
                  <a:srgbClr val="002060"/>
                </a:solidFill>
                <a:latin typeface="+mn-ea"/>
                <a:cs typeface="+mn-ea"/>
                <a:sym typeface="+mn-ea"/>
              </a:rPr>
              <a:t>翻转；</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4" name="Picture 3">
            <a:extLst>
              <a:ext uri="{FF2B5EF4-FFF2-40B4-BE49-F238E27FC236}">
                <a16:creationId xmlns:a16="http://schemas.microsoft.com/office/drawing/2014/main" id="{94A05743-BB54-486F-AE5A-3F135847D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014" y="1888934"/>
            <a:ext cx="5015674" cy="369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EED6F475-6D1D-45C8-8E65-06C873929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18" y="1706836"/>
            <a:ext cx="5489888" cy="415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线形标注 2 23">
            <a:extLst>
              <a:ext uri="{FF2B5EF4-FFF2-40B4-BE49-F238E27FC236}">
                <a16:creationId xmlns:a16="http://schemas.microsoft.com/office/drawing/2014/main" id="{1E85D925-EEB0-447D-867B-254B4A150ECB}"/>
              </a:ext>
            </a:extLst>
          </p:cNvPr>
          <p:cNvSpPr/>
          <p:nvPr/>
        </p:nvSpPr>
        <p:spPr>
          <a:xfrm>
            <a:off x="9803257" y="1548764"/>
            <a:ext cx="1555750" cy="347345"/>
          </a:xfrm>
          <a:prstGeom prst="borderCallout2">
            <a:avLst>
              <a:gd name="adj1" fmla="val 47108"/>
              <a:gd name="adj2" fmla="val -333"/>
              <a:gd name="adj3" fmla="val 47109"/>
              <a:gd name="adj4" fmla="val -27667"/>
              <a:gd name="adj5" fmla="val 345439"/>
              <a:gd name="adj6" fmla="val -5560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Y</a:t>
            </a:r>
            <a:r>
              <a:rPr lang="zh-CN" altLang="en-US" sz="1600" dirty="0">
                <a:solidFill>
                  <a:schemeClr val="tx1"/>
                </a:solidFill>
              </a:rPr>
              <a:t>轴模组</a:t>
            </a:r>
          </a:p>
        </p:txBody>
      </p:sp>
      <p:sp>
        <p:nvSpPr>
          <p:cNvPr id="21" name="线形标注 2 16">
            <a:extLst>
              <a:ext uri="{FF2B5EF4-FFF2-40B4-BE49-F238E27FC236}">
                <a16:creationId xmlns:a16="http://schemas.microsoft.com/office/drawing/2014/main" id="{7377AA7E-D17F-40CD-8E22-15F52186ACB3}"/>
              </a:ext>
            </a:extLst>
          </p:cNvPr>
          <p:cNvSpPr/>
          <p:nvPr/>
        </p:nvSpPr>
        <p:spPr>
          <a:xfrm>
            <a:off x="599237" y="1851557"/>
            <a:ext cx="1726419" cy="347472"/>
          </a:xfrm>
          <a:prstGeom prst="borderCallout2">
            <a:avLst>
              <a:gd name="adj1" fmla="val 52371"/>
              <a:gd name="adj2" fmla="val 100625"/>
              <a:gd name="adj3" fmla="val 52372"/>
              <a:gd name="adj4" fmla="val 123059"/>
              <a:gd name="adj5" fmla="val 179978"/>
              <a:gd name="adj6" fmla="val 17803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旋转翻面模组</a:t>
            </a:r>
          </a:p>
        </p:txBody>
      </p:sp>
      <p:sp>
        <p:nvSpPr>
          <p:cNvPr id="22" name="线形标注 2 15">
            <a:extLst>
              <a:ext uri="{FF2B5EF4-FFF2-40B4-BE49-F238E27FC236}">
                <a16:creationId xmlns:a16="http://schemas.microsoft.com/office/drawing/2014/main" id="{958E60DC-BDB1-4C79-8757-221987833E00}"/>
              </a:ext>
            </a:extLst>
          </p:cNvPr>
          <p:cNvSpPr/>
          <p:nvPr/>
        </p:nvSpPr>
        <p:spPr>
          <a:xfrm>
            <a:off x="260909" y="5051957"/>
            <a:ext cx="1726419" cy="347472"/>
          </a:xfrm>
          <a:prstGeom prst="borderCallout2">
            <a:avLst>
              <a:gd name="adj1" fmla="val 52371"/>
              <a:gd name="adj2" fmla="val 100625"/>
              <a:gd name="adj3" fmla="val 52372"/>
              <a:gd name="adj4" fmla="val 123059"/>
              <a:gd name="adj5" fmla="val -48969"/>
              <a:gd name="adj6" fmla="val 15261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方通架</a:t>
            </a:r>
          </a:p>
        </p:txBody>
      </p:sp>
      <p:sp>
        <p:nvSpPr>
          <p:cNvPr id="23" name="线形标注 2 17">
            <a:extLst>
              <a:ext uri="{FF2B5EF4-FFF2-40B4-BE49-F238E27FC236}">
                <a16:creationId xmlns:a16="http://schemas.microsoft.com/office/drawing/2014/main" id="{9E1B7AA4-5345-4EB9-BAF7-67A666CEB34C}"/>
              </a:ext>
            </a:extLst>
          </p:cNvPr>
          <p:cNvSpPr/>
          <p:nvPr/>
        </p:nvSpPr>
        <p:spPr>
          <a:xfrm>
            <a:off x="10507345" y="5766592"/>
            <a:ext cx="1555750" cy="347345"/>
          </a:xfrm>
          <a:prstGeom prst="borderCallout2">
            <a:avLst>
              <a:gd name="adj1" fmla="val 47108"/>
              <a:gd name="adj2" fmla="val -333"/>
              <a:gd name="adj3" fmla="val 47109"/>
              <a:gd name="adj4" fmla="val -27667"/>
              <a:gd name="adj5" fmla="val -267943"/>
              <a:gd name="adj6" fmla="val -5560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摆动气缸</a:t>
            </a:r>
          </a:p>
        </p:txBody>
      </p:sp>
      <p:sp>
        <p:nvSpPr>
          <p:cNvPr id="25" name="线形标注 2 26">
            <a:extLst>
              <a:ext uri="{FF2B5EF4-FFF2-40B4-BE49-F238E27FC236}">
                <a16:creationId xmlns:a16="http://schemas.microsoft.com/office/drawing/2014/main" id="{F3D303A0-5EAE-4B58-9386-34409186CEFD}"/>
              </a:ext>
            </a:extLst>
          </p:cNvPr>
          <p:cNvSpPr/>
          <p:nvPr/>
        </p:nvSpPr>
        <p:spPr>
          <a:xfrm>
            <a:off x="10507345" y="3560492"/>
            <a:ext cx="1555750" cy="347345"/>
          </a:xfrm>
          <a:prstGeom prst="borderCallout2">
            <a:avLst>
              <a:gd name="adj1" fmla="val 47108"/>
              <a:gd name="adj2" fmla="val -333"/>
              <a:gd name="adj3" fmla="val 47109"/>
              <a:gd name="adj4" fmla="val -27667"/>
              <a:gd name="adj5" fmla="val 69022"/>
              <a:gd name="adj6" fmla="val -3856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Z</a:t>
            </a:r>
            <a:r>
              <a:rPr lang="zh-CN" altLang="en-US" sz="1600" dirty="0">
                <a:solidFill>
                  <a:schemeClr val="tx1"/>
                </a:solidFill>
              </a:rPr>
              <a:t>轴模组</a:t>
            </a:r>
          </a:p>
        </p:txBody>
      </p:sp>
      <p:sp>
        <p:nvSpPr>
          <p:cNvPr id="26" name="左右箭头 19">
            <a:extLst>
              <a:ext uri="{FF2B5EF4-FFF2-40B4-BE49-F238E27FC236}">
                <a16:creationId xmlns:a16="http://schemas.microsoft.com/office/drawing/2014/main" id="{DC7781D9-6DDC-41AE-9C7F-D334AA7B8758}"/>
              </a:ext>
            </a:extLst>
          </p:cNvPr>
          <p:cNvSpPr/>
          <p:nvPr/>
        </p:nvSpPr>
        <p:spPr>
          <a:xfrm rot="8925959">
            <a:off x="4272424" y="3105528"/>
            <a:ext cx="646495" cy="151379"/>
          </a:xfrm>
          <a:prstGeom prst="lef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9" name="矩形 28">
            <a:extLst>
              <a:ext uri="{FF2B5EF4-FFF2-40B4-BE49-F238E27FC236}">
                <a16:creationId xmlns:a16="http://schemas.microsoft.com/office/drawing/2014/main" id="{F5CBF3D7-8079-409C-8842-06A7A20B4C0C}"/>
              </a:ext>
            </a:extLst>
          </p:cNvPr>
          <p:cNvSpPr/>
          <p:nvPr/>
        </p:nvSpPr>
        <p:spPr>
          <a:xfrm rot="19608760">
            <a:off x="4089693" y="2882418"/>
            <a:ext cx="498203" cy="1768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Y</a:t>
            </a:r>
            <a:r>
              <a:rPr lang="zh-CN" altLang="en-US" sz="900" dirty="0"/>
              <a:t>轴</a:t>
            </a:r>
          </a:p>
        </p:txBody>
      </p:sp>
    </p:spTree>
    <p:extLst>
      <p:ext uri="{BB962C8B-B14F-4D97-AF65-F5344CB8AC3E}">
        <p14:creationId xmlns:p14="http://schemas.microsoft.com/office/powerpoint/2010/main" val="42176706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 </a:t>
            </a:r>
            <a:r>
              <a:rPr lang="en-US" altLang="zh-CN" sz="2400" b="1" spc="100" dirty="0">
                <a:solidFill>
                  <a:srgbClr val="043E6F"/>
                </a:solidFill>
                <a:cs typeface="Arial" panose="020B0604020202020204" pitchFamily="34" charset="0"/>
              </a:rPr>
              <a:t>BG/CG 3D</a:t>
            </a:r>
            <a:r>
              <a:rPr lang="zh-CN" altLang="en-US" sz="2400" b="1" spc="100" dirty="0">
                <a:solidFill>
                  <a:srgbClr val="043E6F"/>
                </a:solidFill>
                <a:cs typeface="Arial" panose="020B0604020202020204" pitchFamily="34" charset="0"/>
              </a:rPr>
              <a:t>面</a:t>
            </a:r>
          </a:p>
        </p:txBody>
      </p:sp>
      <p:pic>
        <p:nvPicPr>
          <p:cNvPr id="11" name="图片 10" descr="企业微信截图_16393874087768">
            <a:extLst>
              <a:ext uri="{FF2B5EF4-FFF2-40B4-BE49-F238E27FC236}">
                <a16:creationId xmlns:a16="http://schemas.microsoft.com/office/drawing/2014/main" id="{361FFE87-BE71-48C8-9AB0-DA70E3EB02D9}"/>
              </a:ext>
            </a:extLst>
          </p:cNvPr>
          <p:cNvPicPr>
            <a:picLocks noChangeAspect="1"/>
          </p:cNvPicPr>
          <p:nvPr/>
        </p:nvPicPr>
        <p:blipFill>
          <a:blip r:embed="rId5"/>
          <a:stretch>
            <a:fillRect/>
          </a:stretch>
        </p:blipFill>
        <p:spPr>
          <a:xfrm>
            <a:off x="479505" y="799146"/>
            <a:ext cx="2724150" cy="4981575"/>
          </a:xfrm>
          <a:prstGeom prst="rect">
            <a:avLst/>
          </a:prstGeom>
        </p:spPr>
      </p:pic>
      <p:grpSp>
        <p:nvGrpSpPr>
          <p:cNvPr id="12" name="组合 11">
            <a:extLst>
              <a:ext uri="{FF2B5EF4-FFF2-40B4-BE49-F238E27FC236}">
                <a16:creationId xmlns:a16="http://schemas.microsoft.com/office/drawing/2014/main" id="{2B3A2C74-8FC6-46D7-A171-4295698533FE}"/>
              </a:ext>
            </a:extLst>
          </p:cNvPr>
          <p:cNvGrpSpPr/>
          <p:nvPr/>
        </p:nvGrpSpPr>
        <p:grpSpPr>
          <a:xfrm>
            <a:off x="4481830" y="799146"/>
            <a:ext cx="2801620" cy="4881245"/>
            <a:chOff x="6300470" y="695325"/>
            <a:chExt cx="2801620" cy="4881245"/>
          </a:xfrm>
        </p:grpSpPr>
        <p:sp>
          <p:nvSpPr>
            <p:cNvPr id="13" name="右箭头 13">
              <a:extLst>
                <a:ext uri="{FF2B5EF4-FFF2-40B4-BE49-F238E27FC236}">
                  <a16:creationId xmlns:a16="http://schemas.microsoft.com/office/drawing/2014/main" id="{6285674F-4699-4F4D-B092-F1F99F3BA5E8}"/>
                </a:ext>
              </a:extLst>
            </p:cNvPr>
            <p:cNvSpPr/>
            <p:nvPr/>
          </p:nvSpPr>
          <p:spPr>
            <a:xfrm rot="16200000">
              <a:off x="4709160" y="3059430"/>
              <a:ext cx="3434080" cy="24003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4">
              <a:extLst>
                <a:ext uri="{FF2B5EF4-FFF2-40B4-BE49-F238E27FC236}">
                  <a16:creationId xmlns:a16="http://schemas.microsoft.com/office/drawing/2014/main" id="{52312D19-2753-466F-8148-6E4C6CF08937}"/>
                </a:ext>
              </a:extLst>
            </p:cNvPr>
            <p:cNvSpPr/>
            <p:nvPr/>
          </p:nvSpPr>
          <p:spPr>
            <a:xfrm>
              <a:off x="8855075" y="1463040"/>
              <a:ext cx="247015" cy="3433445"/>
            </a:xfrm>
            <a:prstGeom prst="down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5">
              <a:extLst>
                <a:ext uri="{FF2B5EF4-FFF2-40B4-BE49-F238E27FC236}">
                  <a16:creationId xmlns:a16="http://schemas.microsoft.com/office/drawing/2014/main" id="{9F077E42-94E0-42C3-A94C-13AC71242A65}"/>
                </a:ext>
              </a:extLst>
            </p:cNvPr>
            <p:cNvSpPr/>
            <p:nvPr/>
          </p:nvSpPr>
          <p:spPr>
            <a:xfrm>
              <a:off x="6985635" y="695325"/>
              <a:ext cx="1418590" cy="24892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6">
              <a:extLst>
                <a:ext uri="{FF2B5EF4-FFF2-40B4-BE49-F238E27FC236}">
                  <a16:creationId xmlns:a16="http://schemas.microsoft.com/office/drawing/2014/main" id="{C281F774-C5F6-4F9E-9717-89E7AE40CC05}"/>
                </a:ext>
              </a:extLst>
            </p:cNvPr>
            <p:cNvSpPr/>
            <p:nvPr/>
          </p:nvSpPr>
          <p:spPr>
            <a:xfrm>
              <a:off x="6985000" y="5347970"/>
              <a:ext cx="1419225" cy="228600"/>
            </a:xfrm>
            <a:prstGeom prst="lef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右箭头 17">
              <a:extLst>
                <a:ext uri="{FF2B5EF4-FFF2-40B4-BE49-F238E27FC236}">
                  <a16:creationId xmlns:a16="http://schemas.microsoft.com/office/drawing/2014/main" id="{CE08EFBA-31F5-45E0-90AB-AC70F1E8BE0D}"/>
                </a:ext>
              </a:extLst>
            </p:cNvPr>
            <p:cNvSpPr/>
            <p:nvPr/>
          </p:nvSpPr>
          <p:spPr>
            <a:xfrm>
              <a:off x="6306185" y="695325"/>
              <a:ext cx="521335" cy="544195"/>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8">
              <a:extLst>
                <a:ext uri="{FF2B5EF4-FFF2-40B4-BE49-F238E27FC236}">
                  <a16:creationId xmlns:a16="http://schemas.microsoft.com/office/drawing/2014/main" id="{E46229C5-1BEE-416A-8265-5C4B7D4B7D39}"/>
                </a:ext>
              </a:extLst>
            </p:cNvPr>
            <p:cNvSpPr/>
            <p:nvPr/>
          </p:nvSpPr>
          <p:spPr>
            <a:xfrm rot="5400000">
              <a:off x="8568690" y="710565"/>
              <a:ext cx="527050" cy="539750"/>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圆角右箭头 19">
              <a:extLst>
                <a:ext uri="{FF2B5EF4-FFF2-40B4-BE49-F238E27FC236}">
                  <a16:creationId xmlns:a16="http://schemas.microsoft.com/office/drawing/2014/main" id="{4CFE5124-4FB1-44BF-912A-AA86F7A968C3}"/>
                </a:ext>
              </a:extLst>
            </p:cNvPr>
            <p:cNvSpPr/>
            <p:nvPr/>
          </p:nvSpPr>
          <p:spPr>
            <a:xfrm rot="10800000">
              <a:off x="8562340" y="5049520"/>
              <a:ext cx="492125" cy="527050"/>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圆角右箭头 20">
              <a:extLst>
                <a:ext uri="{FF2B5EF4-FFF2-40B4-BE49-F238E27FC236}">
                  <a16:creationId xmlns:a16="http://schemas.microsoft.com/office/drawing/2014/main" id="{4EC74BD4-F1BE-43EC-91D8-46570945B6E6}"/>
                </a:ext>
              </a:extLst>
            </p:cNvPr>
            <p:cNvSpPr/>
            <p:nvPr/>
          </p:nvSpPr>
          <p:spPr>
            <a:xfrm rot="16200000">
              <a:off x="6321425" y="5028565"/>
              <a:ext cx="527050" cy="568960"/>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1" name="图片 20">
              <a:extLst>
                <a:ext uri="{FF2B5EF4-FFF2-40B4-BE49-F238E27FC236}">
                  <a16:creationId xmlns:a16="http://schemas.microsoft.com/office/drawing/2014/main" id="{7FE26E30-AE01-44EC-9893-4A3142B1831F}"/>
                </a:ext>
              </a:extLst>
            </p:cNvPr>
            <p:cNvPicPr/>
            <p:nvPr/>
          </p:nvPicPr>
          <p:blipFill>
            <a:blip r:embed="rId6"/>
            <a:stretch>
              <a:fillRect/>
            </a:stretch>
          </p:blipFill>
          <p:spPr>
            <a:xfrm>
              <a:off x="6576060" y="984885"/>
              <a:ext cx="2248535" cy="4323080"/>
            </a:xfrm>
            <a:prstGeom prst="rect">
              <a:avLst/>
            </a:prstGeom>
            <a:noFill/>
            <a:ln w="9525">
              <a:noFill/>
            </a:ln>
          </p:spPr>
        </p:pic>
      </p:grpSp>
      <p:sp>
        <p:nvSpPr>
          <p:cNvPr id="22" name="文本框 21">
            <a:extLst>
              <a:ext uri="{FF2B5EF4-FFF2-40B4-BE49-F238E27FC236}">
                <a16:creationId xmlns:a16="http://schemas.microsoft.com/office/drawing/2014/main" id="{F183264B-B7EF-434B-B7C4-1940321F6054}"/>
              </a:ext>
            </a:extLst>
          </p:cNvPr>
          <p:cNvSpPr txBox="1"/>
          <p:nvPr/>
        </p:nvSpPr>
        <p:spPr>
          <a:xfrm>
            <a:off x="7753825" y="816965"/>
            <a:ext cx="4044950" cy="1477328"/>
          </a:xfrm>
          <a:prstGeom prst="rect">
            <a:avLst/>
          </a:prstGeom>
          <a:noFill/>
        </p:spPr>
        <p:txBody>
          <a:bodyPr wrap="square" rtlCol="0">
            <a:spAutoFit/>
          </a:bodyPr>
          <a:lstStyle/>
          <a:p>
            <a:endParaRPr lang="en-US" altLang="zh-CN" dirty="0"/>
          </a:p>
          <a:p>
            <a:pPr marL="285750" indent="-285750">
              <a:buFont typeface="Wingdings" panose="05000000000000000000" pitchFamily="2" charset="2"/>
              <a:buChar char="Ø"/>
            </a:pPr>
            <a:r>
              <a:rPr lang="en-US" altLang="zh-CN" dirty="0"/>
              <a:t>1.BG/CG 3D</a:t>
            </a:r>
            <a:r>
              <a:rPr lang="zh-CN" altLang="en-US" dirty="0"/>
              <a:t>面采用弧度较大的</a:t>
            </a:r>
            <a:r>
              <a:rPr lang="en-US" altLang="zh-CN" dirty="0"/>
              <a:t>C</a:t>
            </a:r>
            <a:r>
              <a:rPr lang="zh-CN" altLang="en-US" dirty="0"/>
              <a:t>型光源，使光斑能覆盖完整个</a:t>
            </a:r>
            <a:r>
              <a:rPr lang="en-US" altLang="zh-CN" dirty="0"/>
              <a:t>3D</a:t>
            </a:r>
            <a:r>
              <a:rPr lang="zh-CN" altLang="en-US" dirty="0"/>
              <a:t>面；</a:t>
            </a:r>
          </a:p>
          <a:p>
            <a:pPr marL="285750" indent="-285750">
              <a:buFont typeface="Wingdings" panose="05000000000000000000" pitchFamily="2" charset="2"/>
              <a:buChar char="Ø"/>
            </a:pPr>
            <a:r>
              <a:rPr lang="en-US" altLang="zh-CN" dirty="0"/>
              <a:t>2.BG/CG</a:t>
            </a:r>
            <a:r>
              <a:rPr lang="zh-CN" altLang="en-US" dirty="0"/>
              <a:t>的</a:t>
            </a:r>
            <a:r>
              <a:rPr lang="en-US" altLang="zh-CN" dirty="0"/>
              <a:t>3D</a:t>
            </a:r>
            <a:r>
              <a:rPr lang="zh-CN" altLang="en-US" dirty="0"/>
              <a:t>面各线扫完一圈，一圈预计约</a:t>
            </a:r>
            <a:r>
              <a:rPr lang="en-US" altLang="zh-CN" dirty="0"/>
              <a:t>5s</a:t>
            </a:r>
            <a:r>
              <a:rPr lang="zh-CN" altLang="en-US" dirty="0"/>
              <a:t>；</a:t>
            </a:r>
          </a:p>
        </p:txBody>
      </p:sp>
      <p:sp>
        <p:nvSpPr>
          <p:cNvPr id="6" name="对话气泡: 圆角矩形 5">
            <a:extLst>
              <a:ext uri="{FF2B5EF4-FFF2-40B4-BE49-F238E27FC236}">
                <a16:creationId xmlns:a16="http://schemas.microsoft.com/office/drawing/2014/main" id="{49AEE26B-8E56-43E4-8102-5762AEECBB16}"/>
              </a:ext>
            </a:extLst>
          </p:cNvPr>
          <p:cNvSpPr/>
          <p:nvPr/>
        </p:nvSpPr>
        <p:spPr>
          <a:xfrm>
            <a:off x="1635760" y="820736"/>
            <a:ext cx="1402080" cy="522605"/>
          </a:xfrm>
          <a:prstGeom prst="wedgeRoundRectCallout">
            <a:avLst>
              <a:gd name="adj1" fmla="val -44746"/>
              <a:gd name="adj2" fmla="val 124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线扫相机</a:t>
            </a:r>
          </a:p>
        </p:txBody>
      </p:sp>
      <p:sp>
        <p:nvSpPr>
          <p:cNvPr id="26" name="对话气泡: 圆角矩形 25">
            <a:extLst>
              <a:ext uri="{FF2B5EF4-FFF2-40B4-BE49-F238E27FC236}">
                <a16:creationId xmlns:a16="http://schemas.microsoft.com/office/drawing/2014/main" id="{3CB082AD-BE58-43DC-B4F2-8B8506A0CBF0}"/>
              </a:ext>
            </a:extLst>
          </p:cNvPr>
          <p:cNvSpPr/>
          <p:nvPr/>
        </p:nvSpPr>
        <p:spPr>
          <a:xfrm>
            <a:off x="652225" y="3300728"/>
            <a:ext cx="1402080" cy="522605"/>
          </a:xfrm>
          <a:prstGeom prst="wedgeRoundRectCallout">
            <a:avLst>
              <a:gd name="adj1" fmla="val 59602"/>
              <a:gd name="adj2" fmla="val 1169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线扫光源</a:t>
            </a:r>
          </a:p>
        </p:txBody>
      </p:sp>
      <p:sp>
        <p:nvSpPr>
          <p:cNvPr id="8" name="文本框 7">
            <a:extLst>
              <a:ext uri="{FF2B5EF4-FFF2-40B4-BE49-F238E27FC236}">
                <a16:creationId xmlns:a16="http://schemas.microsoft.com/office/drawing/2014/main" id="{2A83BE0D-7251-4AB3-9ED2-35BF598B2309}"/>
              </a:ext>
            </a:extLst>
          </p:cNvPr>
          <p:cNvSpPr txBox="1"/>
          <p:nvPr/>
        </p:nvSpPr>
        <p:spPr>
          <a:xfrm>
            <a:off x="2659138" y="3132924"/>
            <a:ext cx="2203224" cy="338554"/>
          </a:xfrm>
          <a:prstGeom prst="rect">
            <a:avLst/>
          </a:prstGeom>
          <a:noFill/>
        </p:spPr>
        <p:txBody>
          <a:bodyPr wrap="square" rtlCol="0">
            <a:spAutoFit/>
          </a:bodyPr>
          <a:lstStyle/>
          <a:p>
            <a:r>
              <a:rPr lang="en-US" altLang="zh-CN" sz="1600" dirty="0">
                <a:solidFill>
                  <a:srgbClr val="FF0000"/>
                </a:solidFill>
              </a:rPr>
              <a:t>BG/CG 3D</a:t>
            </a:r>
            <a:r>
              <a:rPr lang="zh-CN" altLang="en-US" sz="1600" dirty="0">
                <a:solidFill>
                  <a:srgbClr val="FF0000"/>
                </a:solidFill>
              </a:rPr>
              <a:t>扫描路径</a:t>
            </a:r>
          </a:p>
        </p:txBody>
      </p:sp>
      <p:pic>
        <p:nvPicPr>
          <p:cNvPr id="30" name="图片 29">
            <a:extLst>
              <a:ext uri="{FF2B5EF4-FFF2-40B4-BE49-F238E27FC236}">
                <a16:creationId xmlns:a16="http://schemas.microsoft.com/office/drawing/2014/main" id="{EFB5D1E1-E030-4F8B-91F8-421D255FD6B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944775" y="4307520"/>
            <a:ext cx="3187346" cy="1691640"/>
          </a:xfrm>
          <a:prstGeom prst="rect">
            <a:avLst/>
          </a:prstGeom>
        </p:spPr>
      </p:pic>
      <p:pic>
        <p:nvPicPr>
          <p:cNvPr id="31" name="图片 30">
            <a:extLst>
              <a:ext uri="{FF2B5EF4-FFF2-40B4-BE49-F238E27FC236}">
                <a16:creationId xmlns:a16="http://schemas.microsoft.com/office/drawing/2014/main" id="{82897A02-BC67-4F13-969C-169A6B0B877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411002" y="2552692"/>
            <a:ext cx="1542387" cy="1568109"/>
          </a:xfrm>
          <a:prstGeom prst="rect">
            <a:avLst/>
          </a:prstGeom>
        </p:spPr>
      </p:pic>
      <p:cxnSp>
        <p:nvCxnSpPr>
          <p:cNvPr id="10" name="直接箭头连接符 9">
            <a:extLst>
              <a:ext uri="{FF2B5EF4-FFF2-40B4-BE49-F238E27FC236}">
                <a16:creationId xmlns:a16="http://schemas.microsoft.com/office/drawing/2014/main" id="{209800EB-9E63-4AFE-BBBC-224ABC776F1E}"/>
              </a:ext>
            </a:extLst>
          </p:cNvPr>
          <p:cNvCxnSpPr/>
          <p:nvPr/>
        </p:nvCxnSpPr>
        <p:spPr>
          <a:xfrm>
            <a:off x="6908800" y="5153340"/>
            <a:ext cx="168203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3A71E1B-72AC-43BB-B079-675FC2D139F3}"/>
              </a:ext>
            </a:extLst>
          </p:cNvPr>
          <p:cNvCxnSpPr>
            <a:cxnSpLocks/>
            <a:stCxn id="21" idx="3"/>
          </p:cNvCxnSpPr>
          <p:nvPr/>
        </p:nvCxnSpPr>
        <p:spPr>
          <a:xfrm>
            <a:off x="7005955" y="3250246"/>
            <a:ext cx="1833245" cy="1787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箭头: 右 31">
            <a:extLst>
              <a:ext uri="{FF2B5EF4-FFF2-40B4-BE49-F238E27FC236}">
                <a16:creationId xmlns:a16="http://schemas.microsoft.com/office/drawing/2014/main" id="{5DABA6CF-1101-4C1A-A3E0-602C0F45D74D}"/>
              </a:ext>
            </a:extLst>
          </p:cNvPr>
          <p:cNvSpPr/>
          <p:nvPr/>
        </p:nvSpPr>
        <p:spPr>
          <a:xfrm>
            <a:off x="2929128" y="3429000"/>
            <a:ext cx="1402079" cy="33239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5DC79027-D30E-4BE4-91B1-551AF476F1CC}"/>
              </a:ext>
            </a:extLst>
          </p:cNvPr>
          <p:cNvGrpSpPr/>
          <p:nvPr/>
        </p:nvGrpSpPr>
        <p:grpSpPr>
          <a:xfrm>
            <a:off x="3717541" y="3316353"/>
            <a:ext cx="6024880" cy="3511167"/>
            <a:chOff x="2438400" y="781050"/>
            <a:chExt cx="6990715" cy="4503420"/>
          </a:xfrm>
        </p:grpSpPr>
        <p:pic>
          <p:nvPicPr>
            <p:cNvPr id="35" name="图片 34" descr="企业微信截图_16393914246088">
              <a:extLst>
                <a:ext uri="{FF2B5EF4-FFF2-40B4-BE49-F238E27FC236}">
                  <a16:creationId xmlns:a16="http://schemas.microsoft.com/office/drawing/2014/main" id="{8C017508-5491-4136-95D2-BC3C9FD4880B}"/>
                </a:ext>
              </a:extLst>
            </p:cNvPr>
            <p:cNvPicPr>
              <a:picLocks noChangeAspect="1"/>
            </p:cNvPicPr>
            <p:nvPr/>
          </p:nvPicPr>
          <p:blipFill>
            <a:blip r:embed="rId3"/>
            <a:stretch>
              <a:fillRect/>
            </a:stretch>
          </p:blipFill>
          <p:spPr>
            <a:xfrm>
              <a:off x="2438400" y="781050"/>
              <a:ext cx="6990715" cy="4503420"/>
            </a:xfrm>
            <a:prstGeom prst="rect">
              <a:avLst/>
            </a:prstGeom>
          </p:spPr>
        </p:pic>
        <p:grpSp>
          <p:nvGrpSpPr>
            <p:cNvPr id="36" name="组合 35">
              <a:extLst>
                <a:ext uri="{FF2B5EF4-FFF2-40B4-BE49-F238E27FC236}">
                  <a16:creationId xmlns:a16="http://schemas.microsoft.com/office/drawing/2014/main" id="{8122695A-48CD-4455-A8FE-2CD0AB507603}"/>
                </a:ext>
              </a:extLst>
            </p:cNvPr>
            <p:cNvGrpSpPr/>
            <p:nvPr/>
          </p:nvGrpSpPr>
          <p:grpSpPr>
            <a:xfrm>
              <a:off x="3188335" y="1187450"/>
              <a:ext cx="5021580" cy="4051300"/>
              <a:chOff x="3188335" y="1187450"/>
              <a:chExt cx="5021580" cy="4051300"/>
            </a:xfrm>
          </p:grpSpPr>
          <p:sp>
            <p:nvSpPr>
              <p:cNvPr id="37" name="上箭头 7">
                <a:extLst>
                  <a:ext uri="{FF2B5EF4-FFF2-40B4-BE49-F238E27FC236}">
                    <a16:creationId xmlns:a16="http://schemas.microsoft.com/office/drawing/2014/main" id="{A1A4A458-886D-4E8F-8E5D-C9AD0912ED51}"/>
                  </a:ext>
                </a:extLst>
              </p:cNvPr>
              <p:cNvSpPr/>
              <p:nvPr/>
            </p:nvSpPr>
            <p:spPr>
              <a:xfrm rot="21360000">
                <a:off x="3426460" y="2072640"/>
                <a:ext cx="214630" cy="1356360"/>
              </a:xfrm>
              <a:prstGeom prst="up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8">
                <a:extLst>
                  <a:ext uri="{FF2B5EF4-FFF2-40B4-BE49-F238E27FC236}">
                    <a16:creationId xmlns:a16="http://schemas.microsoft.com/office/drawing/2014/main" id="{D27F54F1-3FDA-47B2-B371-4373FA344594}"/>
                  </a:ext>
                </a:extLst>
              </p:cNvPr>
              <p:cNvSpPr/>
              <p:nvPr/>
            </p:nvSpPr>
            <p:spPr>
              <a:xfrm rot="21360000">
                <a:off x="7696835" y="2989580"/>
                <a:ext cx="251460" cy="1318895"/>
              </a:xfrm>
              <a:prstGeom prst="down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左箭头 9">
                <a:extLst>
                  <a:ext uri="{FF2B5EF4-FFF2-40B4-BE49-F238E27FC236}">
                    <a16:creationId xmlns:a16="http://schemas.microsoft.com/office/drawing/2014/main" id="{F7BF3C47-BA8E-4187-9702-5068100B7404}"/>
                  </a:ext>
                </a:extLst>
              </p:cNvPr>
              <p:cNvSpPr/>
              <p:nvPr/>
            </p:nvSpPr>
            <p:spPr>
              <a:xfrm rot="840000">
                <a:off x="4048125" y="4251960"/>
                <a:ext cx="2990850" cy="260350"/>
              </a:xfrm>
              <a:prstGeom prst="lef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10">
                <a:extLst>
                  <a:ext uri="{FF2B5EF4-FFF2-40B4-BE49-F238E27FC236}">
                    <a16:creationId xmlns:a16="http://schemas.microsoft.com/office/drawing/2014/main" id="{25F764E9-8F63-4F7F-80F4-E970D6EF71AE}"/>
                  </a:ext>
                </a:extLst>
              </p:cNvPr>
              <p:cNvSpPr/>
              <p:nvPr/>
            </p:nvSpPr>
            <p:spPr>
              <a:xfrm rot="900000">
                <a:off x="4337050" y="1722120"/>
                <a:ext cx="2780030" cy="26670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右箭头 13">
                <a:extLst>
                  <a:ext uri="{FF2B5EF4-FFF2-40B4-BE49-F238E27FC236}">
                    <a16:creationId xmlns:a16="http://schemas.microsoft.com/office/drawing/2014/main" id="{05E0696B-9F28-4E19-BC87-71496ED60B95}"/>
                  </a:ext>
                </a:extLst>
              </p:cNvPr>
              <p:cNvSpPr/>
              <p:nvPr/>
            </p:nvSpPr>
            <p:spPr>
              <a:xfrm rot="240000">
                <a:off x="3504565" y="1311910"/>
                <a:ext cx="538480" cy="531495"/>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圆角右箭头 14">
                <a:extLst>
                  <a:ext uri="{FF2B5EF4-FFF2-40B4-BE49-F238E27FC236}">
                    <a16:creationId xmlns:a16="http://schemas.microsoft.com/office/drawing/2014/main" id="{785EF08D-38BD-46AD-96E5-121434B01CF2}"/>
                  </a:ext>
                </a:extLst>
              </p:cNvPr>
              <p:cNvSpPr/>
              <p:nvPr/>
            </p:nvSpPr>
            <p:spPr>
              <a:xfrm rot="11460000">
                <a:off x="7312025" y="4361180"/>
                <a:ext cx="543560" cy="636905"/>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圆角右箭头 15">
                <a:extLst>
                  <a:ext uri="{FF2B5EF4-FFF2-40B4-BE49-F238E27FC236}">
                    <a16:creationId xmlns:a16="http://schemas.microsoft.com/office/drawing/2014/main" id="{FBF65D98-97E1-4354-9F7F-68657F8C9948}"/>
                  </a:ext>
                </a:extLst>
              </p:cNvPr>
              <p:cNvSpPr/>
              <p:nvPr/>
            </p:nvSpPr>
            <p:spPr>
              <a:xfrm rot="5700000">
                <a:off x="7314565" y="2200910"/>
                <a:ext cx="537845" cy="559435"/>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圆角右箭头 16">
                <a:extLst>
                  <a:ext uri="{FF2B5EF4-FFF2-40B4-BE49-F238E27FC236}">
                    <a16:creationId xmlns:a16="http://schemas.microsoft.com/office/drawing/2014/main" id="{D5B5A927-2FDE-4E64-970D-EBEDAC114ED1}"/>
                  </a:ext>
                </a:extLst>
              </p:cNvPr>
              <p:cNvSpPr/>
              <p:nvPr/>
            </p:nvSpPr>
            <p:spPr>
              <a:xfrm rot="16680000">
                <a:off x="3470275" y="3488055"/>
                <a:ext cx="499110" cy="617220"/>
              </a:xfrm>
              <a:prstGeom prst="ben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5" name="直接箭头连接符 44">
                <a:extLst>
                  <a:ext uri="{FF2B5EF4-FFF2-40B4-BE49-F238E27FC236}">
                    <a16:creationId xmlns:a16="http://schemas.microsoft.com/office/drawing/2014/main" id="{22A9BBA9-C210-442E-9552-3CD0410EAF79}"/>
                  </a:ext>
                </a:extLst>
              </p:cNvPr>
              <p:cNvCxnSpPr/>
              <p:nvPr/>
            </p:nvCxnSpPr>
            <p:spPr>
              <a:xfrm>
                <a:off x="4119245" y="1732915"/>
                <a:ext cx="1351280" cy="1264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8244212-61F2-43C2-AE04-FED2835D82BB}"/>
                  </a:ext>
                </a:extLst>
              </p:cNvPr>
              <p:cNvCxnSpPr/>
              <p:nvPr/>
            </p:nvCxnSpPr>
            <p:spPr>
              <a:xfrm flipH="1">
                <a:off x="5902325" y="2528570"/>
                <a:ext cx="1207770" cy="440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DADD4F55-426D-4028-9939-DBF4517E5C36}"/>
                  </a:ext>
                </a:extLst>
              </p:cNvPr>
              <p:cNvCxnSpPr/>
              <p:nvPr/>
            </p:nvCxnSpPr>
            <p:spPr>
              <a:xfrm flipH="1">
                <a:off x="6189980" y="3065145"/>
                <a:ext cx="1283970" cy="172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3B36EDB-3E5D-48D6-A71F-72C62F3D85E7}"/>
                  </a:ext>
                </a:extLst>
              </p:cNvPr>
              <p:cNvCxnSpPr>
                <a:endCxn id="51" idx="1"/>
              </p:cNvCxnSpPr>
              <p:nvPr/>
            </p:nvCxnSpPr>
            <p:spPr>
              <a:xfrm flipV="1">
                <a:off x="3822065" y="3221990"/>
                <a:ext cx="1343025" cy="111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D9BAF43-5F67-4773-AE2D-0C8CF3BDAA48}"/>
                  </a:ext>
                </a:extLst>
              </p:cNvPr>
              <p:cNvCxnSpPr/>
              <p:nvPr/>
            </p:nvCxnSpPr>
            <p:spPr>
              <a:xfrm flipV="1">
                <a:off x="4205605" y="3381375"/>
                <a:ext cx="1332230" cy="421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965F1C2-1459-47E5-AF26-0441AE2E7864}"/>
                  </a:ext>
                </a:extLst>
              </p:cNvPr>
              <p:cNvCxnSpPr>
                <a:endCxn id="51" idx="2"/>
              </p:cNvCxnSpPr>
              <p:nvPr/>
            </p:nvCxnSpPr>
            <p:spPr>
              <a:xfrm flipH="1" flipV="1">
                <a:off x="5848985" y="3375025"/>
                <a:ext cx="1327785" cy="1214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5A8096B-05C1-4068-9642-2EF1FFC0989A}"/>
                  </a:ext>
                </a:extLst>
              </p:cNvPr>
              <p:cNvSpPr txBox="1"/>
              <p:nvPr/>
            </p:nvSpPr>
            <p:spPr>
              <a:xfrm>
                <a:off x="5165090" y="3068320"/>
                <a:ext cx="1367790" cy="306705"/>
              </a:xfrm>
              <a:prstGeom prst="rect">
                <a:avLst/>
              </a:prstGeom>
              <a:noFill/>
            </p:spPr>
            <p:txBody>
              <a:bodyPr wrap="square" rtlCol="0">
                <a:spAutoFit/>
              </a:bodyPr>
              <a:lstStyle/>
              <a:p>
                <a:r>
                  <a:rPr lang="en-US" altLang="zh-CN" sz="1400">
                    <a:solidFill>
                      <a:schemeClr val="accent1"/>
                    </a:solidFill>
                  </a:rPr>
                  <a:t>SP</a:t>
                </a:r>
                <a:r>
                  <a:rPr lang="zh-CN" altLang="en-US" sz="1400">
                    <a:solidFill>
                      <a:schemeClr val="accent1"/>
                    </a:solidFill>
                  </a:rPr>
                  <a:t>各拍一次</a:t>
                </a:r>
              </a:p>
            </p:txBody>
          </p:sp>
          <p:sp>
            <p:nvSpPr>
              <p:cNvPr id="52" name="文本框 51">
                <a:extLst>
                  <a:ext uri="{FF2B5EF4-FFF2-40B4-BE49-F238E27FC236}">
                    <a16:creationId xmlns:a16="http://schemas.microsoft.com/office/drawing/2014/main" id="{67C0AEC0-2D0F-4A1C-A896-5374D054983C}"/>
                  </a:ext>
                </a:extLst>
              </p:cNvPr>
              <p:cNvSpPr txBox="1"/>
              <p:nvPr/>
            </p:nvSpPr>
            <p:spPr>
              <a:xfrm>
                <a:off x="3292475" y="1187450"/>
                <a:ext cx="298450" cy="368300"/>
              </a:xfrm>
              <a:prstGeom prst="rect">
                <a:avLst/>
              </a:prstGeom>
              <a:noFill/>
            </p:spPr>
            <p:txBody>
              <a:bodyPr wrap="none" rtlCol="0">
                <a:spAutoFit/>
              </a:bodyPr>
              <a:lstStyle/>
              <a:p>
                <a:r>
                  <a:rPr lang="en-US" altLang="zh-CN">
                    <a:solidFill>
                      <a:schemeClr val="accent1"/>
                    </a:solidFill>
                  </a:rPr>
                  <a:t>4</a:t>
                </a:r>
              </a:p>
            </p:txBody>
          </p:sp>
          <p:sp>
            <p:nvSpPr>
              <p:cNvPr id="53" name="文本框 52">
                <a:extLst>
                  <a:ext uri="{FF2B5EF4-FFF2-40B4-BE49-F238E27FC236}">
                    <a16:creationId xmlns:a16="http://schemas.microsoft.com/office/drawing/2014/main" id="{3ACEE1AB-311B-4831-B76A-84469108F1ED}"/>
                  </a:ext>
                </a:extLst>
              </p:cNvPr>
              <p:cNvSpPr txBox="1"/>
              <p:nvPr/>
            </p:nvSpPr>
            <p:spPr>
              <a:xfrm>
                <a:off x="7766050" y="4870450"/>
                <a:ext cx="298450" cy="368300"/>
              </a:xfrm>
              <a:prstGeom prst="rect">
                <a:avLst/>
              </a:prstGeom>
              <a:noFill/>
            </p:spPr>
            <p:txBody>
              <a:bodyPr wrap="none" rtlCol="0">
                <a:spAutoFit/>
              </a:bodyPr>
              <a:lstStyle/>
              <a:p>
                <a:r>
                  <a:rPr lang="en-US" altLang="zh-CN">
                    <a:solidFill>
                      <a:schemeClr val="accent1"/>
                    </a:solidFill>
                  </a:rPr>
                  <a:t>4</a:t>
                </a:r>
              </a:p>
            </p:txBody>
          </p:sp>
          <p:sp>
            <p:nvSpPr>
              <p:cNvPr id="54" name="文本框 53">
                <a:extLst>
                  <a:ext uri="{FF2B5EF4-FFF2-40B4-BE49-F238E27FC236}">
                    <a16:creationId xmlns:a16="http://schemas.microsoft.com/office/drawing/2014/main" id="{EB3EAF07-F37D-47F4-99C1-F8D3B4D504F4}"/>
                  </a:ext>
                </a:extLst>
              </p:cNvPr>
              <p:cNvSpPr txBox="1"/>
              <p:nvPr/>
            </p:nvSpPr>
            <p:spPr>
              <a:xfrm>
                <a:off x="7766050" y="1975485"/>
                <a:ext cx="298450" cy="368300"/>
              </a:xfrm>
              <a:prstGeom prst="rect">
                <a:avLst/>
              </a:prstGeom>
              <a:noFill/>
            </p:spPr>
            <p:txBody>
              <a:bodyPr wrap="none" rtlCol="0">
                <a:spAutoFit/>
              </a:bodyPr>
              <a:lstStyle/>
              <a:p>
                <a:r>
                  <a:rPr lang="en-US" altLang="zh-CN">
                    <a:solidFill>
                      <a:schemeClr val="accent1"/>
                    </a:solidFill>
                  </a:rPr>
                  <a:t>4</a:t>
                </a:r>
              </a:p>
            </p:txBody>
          </p:sp>
          <p:sp>
            <p:nvSpPr>
              <p:cNvPr id="55" name="文本框 54">
                <a:extLst>
                  <a:ext uri="{FF2B5EF4-FFF2-40B4-BE49-F238E27FC236}">
                    <a16:creationId xmlns:a16="http://schemas.microsoft.com/office/drawing/2014/main" id="{7D357B43-3F26-4CFA-8959-790B9D93DEDF}"/>
                  </a:ext>
                </a:extLst>
              </p:cNvPr>
              <p:cNvSpPr txBox="1"/>
              <p:nvPr/>
            </p:nvSpPr>
            <p:spPr>
              <a:xfrm>
                <a:off x="7911465" y="3333750"/>
                <a:ext cx="298450" cy="368300"/>
              </a:xfrm>
              <a:prstGeom prst="rect">
                <a:avLst/>
              </a:prstGeom>
              <a:noFill/>
            </p:spPr>
            <p:txBody>
              <a:bodyPr wrap="none" rtlCol="0">
                <a:spAutoFit/>
              </a:bodyPr>
              <a:lstStyle/>
              <a:p>
                <a:r>
                  <a:rPr lang="en-US" altLang="zh-CN">
                    <a:solidFill>
                      <a:schemeClr val="accent1"/>
                    </a:solidFill>
                  </a:rPr>
                  <a:t>3</a:t>
                </a:r>
              </a:p>
            </p:txBody>
          </p:sp>
          <p:sp>
            <p:nvSpPr>
              <p:cNvPr id="56" name="文本框 55">
                <a:extLst>
                  <a:ext uri="{FF2B5EF4-FFF2-40B4-BE49-F238E27FC236}">
                    <a16:creationId xmlns:a16="http://schemas.microsoft.com/office/drawing/2014/main" id="{8A525429-EA12-4707-ABE3-625F434433C0}"/>
                  </a:ext>
                </a:extLst>
              </p:cNvPr>
              <p:cNvSpPr txBox="1"/>
              <p:nvPr/>
            </p:nvSpPr>
            <p:spPr>
              <a:xfrm>
                <a:off x="3188335" y="3803015"/>
                <a:ext cx="298450" cy="368300"/>
              </a:xfrm>
              <a:prstGeom prst="rect">
                <a:avLst/>
              </a:prstGeom>
              <a:noFill/>
            </p:spPr>
            <p:txBody>
              <a:bodyPr wrap="none" rtlCol="0">
                <a:spAutoFit/>
              </a:bodyPr>
              <a:lstStyle/>
              <a:p>
                <a:r>
                  <a:rPr lang="en-US" altLang="zh-CN">
                    <a:solidFill>
                      <a:schemeClr val="accent1"/>
                    </a:solidFill>
                  </a:rPr>
                  <a:t>4</a:t>
                </a:r>
              </a:p>
            </p:txBody>
          </p:sp>
          <p:sp>
            <p:nvSpPr>
              <p:cNvPr id="57" name="文本框 56">
                <a:extLst>
                  <a:ext uri="{FF2B5EF4-FFF2-40B4-BE49-F238E27FC236}">
                    <a16:creationId xmlns:a16="http://schemas.microsoft.com/office/drawing/2014/main" id="{C48C5846-032B-42EF-809C-5BCD0C70E702}"/>
                  </a:ext>
                </a:extLst>
              </p:cNvPr>
              <p:cNvSpPr txBox="1"/>
              <p:nvPr/>
            </p:nvSpPr>
            <p:spPr>
              <a:xfrm>
                <a:off x="5699760" y="1417955"/>
                <a:ext cx="298450" cy="368300"/>
              </a:xfrm>
              <a:prstGeom prst="rect">
                <a:avLst/>
              </a:prstGeom>
              <a:noFill/>
            </p:spPr>
            <p:txBody>
              <a:bodyPr wrap="none" rtlCol="0">
                <a:spAutoFit/>
              </a:bodyPr>
              <a:lstStyle/>
              <a:p>
                <a:r>
                  <a:rPr lang="en-US" altLang="zh-CN">
                    <a:solidFill>
                      <a:schemeClr val="accent1"/>
                    </a:solidFill>
                  </a:rPr>
                  <a:t>6</a:t>
                </a:r>
              </a:p>
            </p:txBody>
          </p:sp>
          <p:sp>
            <p:nvSpPr>
              <p:cNvPr id="58" name="文本框 57">
                <a:extLst>
                  <a:ext uri="{FF2B5EF4-FFF2-40B4-BE49-F238E27FC236}">
                    <a16:creationId xmlns:a16="http://schemas.microsoft.com/office/drawing/2014/main" id="{147313B5-4658-4A6D-9769-1A6516D77428}"/>
                  </a:ext>
                </a:extLst>
              </p:cNvPr>
              <p:cNvSpPr txBox="1"/>
              <p:nvPr/>
            </p:nvSpPr>
            <p:spPr>
              <a:xfrm>
                <a:off x="3188335" y="2600960"/>
                <a:ext cx="298450" cy="368300"/>
              </a:xfrm>
              <a:prstGeom prst="rect">
                <a:avLst/>
              </a:prstGeom>
              <a:noFill/>
            </p:spPr>
            <p:txBody>
              <a:bodyPr wrap="none" rtlCol="0">
                <a:spAutoFit/>
              </a:bodyPr>
              <a:lstStyle/>
              <a:p>
                <a:r>
                  <a:rPr lang="en-US" altLang="zh-CN">
                    <a:solidFill>
                      <a:schemeClr val="accent1"/>
                    </a:solidFill>
                  </a:rPr>
                  <a:t>3</a:t>
                </a:r>
              </a:p>
            </p:txBody>
          </p:sp>
          <p:sp>
            <p:nvSpPr>
              <p:cNvPr id="59" name="文本框 58">
                <a:extLst>
                  <a:ext uri="{FF2B5EF4-FFF2-40B4-BE49-F238E27FC236}">
                    <a16:creationId xmlns:a16="http://schemas.microsoft.com/office/drawing/2014/main" id="{93EFB99C-6B13-4229-8F6D-6B38C74681A1}"/>
                  </a:ext>
                </a:extLst>
              </p:cNvPr>
              <p:cNvSpPr txBox="1"/>
              <p:nvPr/>
            </p:nvSpPr>
            <p:spPr>
              <a:xfrm>
                <a:off x="5394325" y="4495165"/>
                <a:ext cx="298450" cy="368300"/>
              </a:xfrm>
              <a:prstGeom prst="rect">
                <a:avLst/>
              </a:prstGeom>
              <a:noFill/>
            </p:spPr>
            <p:txBody>
              <a:bodyPr wrap="none" rtlCol="0">
                <a:spAutoFit/>
              </a:bodyPr>
              <a:lstStyle/>
              <a:p>
                <a:r>
                  <a:rPr lang="en-US" altLang="zh-CN">
                    <a:solidFill>
                      <a:schemeClr val="accent1"/>
                    </a:solidFill>
                  </a:rPr>
                  <a:t>6</a:t>
                </a:r>
              </a:p>
            </p:txBody>
          </p:sp>
        </p:grpSp>
      </p:grpSp>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 侧面</a:t>
            </a:r>
          </a:p>
        </p:txBody>
      </p:sp>
      <p:pic>
        <p:nvPicPr>
          <p:cNvPr id="8" name="图片 7" descr="企业微信截图_16391315322404">
            <a:extLst>
              <a:ext uri="{FF2B5EF4-FFF2-40B4-BE49-F238E27FC236}">
                <a16:creationId xmlns:a16="http://schemas.microsoft.com/office/drawing/2014/main" id="{80F34170-C75D-42AD-A9D6-E3B3BCFA0A44}"/>
              </a:ext>
            </a:extLst>
          </p:cNvPr>
          <p:cNvPicPr>
            <a:picLocks noChangeAspect="1"/>
          </p:cNvPicPr>
          <p:nvPr/>
        </p:nvPicPr>
        <p:blipFill>
          <a:blip r:embed="rId4"/>
          <a:stretch>
            <a:fillRect/>
          </a:stretch>
        </p:blipFill>
        <p:spPr>
          <a:xfrm>
            <a:off x="175895" y="610235"/>
            <a:ext cx="3714750" cy="5576570"/>
          </a:xfrm>
          <a:prstGeom prst="rect">
            <a:avLst/>
          </a:prstGeom>
        </p:spPr>
      </p:pic>
      <p:sp>
        <p:nvSpPr>
          <p:cNvPr id="86" name="文本框 85">
            <a:extLst>
              <a:ext uri="{FF2B5EF4-FFF2-40B4-BE49-F238E27FC236}">
                <a16:creationId xmlns:a16="http://schemas.microsoft.com/office/drawing/2014/main" id="{96B0B17A-E226-490A-8844-E6F570A2D86F}"/>
              </a:ext>
            </a:extLst>
          </p:cNvPr>
          <p:cNvSpPr txBox="1"/>
          <p:nvPr/>
        </p:nvSpPr>
        <p:spPr>
          <a:xfrm>
            <a:off x="2953787" y="4722026"/>
            <a:ext cx="1734818" cy="338554"/>
          </a:xfrm>
          <a:prstGeom prst="rect">
            <a:avLst/>
          </a:prstGeom>
          <a:noFill/>
        </p:spPr>
        <p:txBody>
          <a:bodyPr wrap="square" rtlCol="0">
            <a:spAutoFit/>
          </a:bodyPr>
          <a:lstStyle/>
          <a:p>
            <a:r>
              <a:rPr lang="zh-CN" altLang="en-US" sz="1600" dirty="0">
                <a:solidFill>
                  <a:srgbClr val="FF0000"/>
                </a:solidFill>
              </a:rPr>
              <a:t>侧面扫描路径</a:t>
            </a:r>
          </a:p>
        </p:txBody>
      </p:sp>
      <p:sp>
        <p:nvSpPr>
          <p:cNvPr id="87" name="箭头: 右 86">
            <a:extLst>
              <a:ext uri="{FF2B5EF4-FFF2-40B4-BE49-F238E27FC236}">
                <a16:creationId xmlns:a16="http://schemas.microsoft.com/office/drawing/2014/main" id="{E53C177F-F3ED-4FE9-8C7F-A3A7BF84ECA7}"/>
              </a:ext>
            </a:extLst>
          </p:cNvPr>
          <p:cNvSpPr/>
          <p:nvPr/>
        </p:nvSpPr>
        <p:spPr>
          <a:xfrm>
            <a:off x="3015231" y="5009132"/>
            <a:ext cx="1402079" cy="33239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B22EC9B7-CB58-429C-863E-42B1E730B7EC}"/>
              </a:ext>
            </a:extLst>
          </p:cNvPr>
          <p:cNvSpPr txBox="1"/>
          <p:nvPr/>
        </p:nvSpPr>
        <p:spPr>
          <a:xfrm>
            <a:off x="5924677" y="798351"/>
            <a:ext cx="6096000" cy="1477328"/>
          </a:xfrm>
          <a:prstGeom prst="rect">
            <a:avLst/>
          </a:prstGeom>
          <a:noFill/>
        </p:spPr>
        <p:txBody>
          <a:bodyPr wrap="square">
            <a:spAutoFit/>
          </a:bodyPr>
          <a:lstStyle/>
          <a:p>
            <a:pPr marL="285750" indent="-285750">
              <a:buFont typeface="Wingdings" panose="05000000000000000000" pitchFamily="2" charset="2"/>
              <a:buChar char="Ø"/>
            </a:pPr>
            <a:r>
              <a:rPr lang="zh-CN" altLang="en-US" dirty="0"/>
              <a:t>组合光源含有</a:t>
            </a:r>
            <a:r>
              <a:rPr lang="en-US" altLang="zh-CN" dirty="0"/>
              <a:t>5</a:t>
            </a:r>
            <a:r>
              <a:rPr lang="zh-CN" altLang="en-US" dirty="0"/>
              <a:t>个通道的点亮方式，按不同区域划分制定光源点亮方式和拍摄次数方案；</a:t>
            </a:r>
          </a:p>
          <a:p>
            <a:pPr marL="285750" indent="-285750">
              <a:buFont typeface="Wingdings" panose="05000000000000000000" pitchFamily="2" charset="2"/>
              <a:buChar char="Ø"/>
            </a:pPr>
            <a:r>
              <a:rPr lang="zh-CN" altLang="en-US" dirty="0"/>
              <a:t>面阵拍完侧面需要分</a:t>
            </a:r>
            <a:r>
              <a:rPr lang="en-US" altLang="zh-CN" dirty="0"/>
              <a:t>40</a:t>
            </a:r>
            <a:r>
              <a:rPr lang="zh-CN" altLang="en-US" dirty="0"/>
              <a:t>个区域拍摄，划分规则按长直边</a:t>
            </a:r>
            <a:r>
              <a:rPr lang="en-US" altLang="zh-CN" dirty="0"/>
              <a:t>2*6</a:t>
            </a:r>
            <a:r>
              <a:rPr lang="zh-CN" altLang="en-US" dirty="0"/>
              <a:t>次、短直边</a:t>
            </a:r>
            <a:r>
              <a:rPr lang="en-US" altLang="zh-CN" dirty="0"/>
              <a:t>2*3</a:t>
            </a:r>
            <a:r>
              <a:rPr lang="zh-CN" altLang="en-US" dirty="0"/>
              <a:t>次、</a:t>
            </a:r>
            <a:r>
              <a:rPr lang="en-US" altLang="zh-CN" dirty="0"/>
              <a:t>R</a:t>
            </a:r>
            <a:r>
              <a:rPr lang="zh-CN" altLang="en-US" dirty="0"/>
              <a:t>角</a:t>
            </a:r>
            <a:r>
              <a:rPr lang="en-US" altLang="zh-CN" dirty="0"/>
              <a:t>4*4</a:t>
            </a:r>
            <a:r>
              <a:rPr lang="zh-CN" altLang="en-US" dirty="0"/>
              <a:t>次及</a:t>
            </a:r>
            <a:r>
              <a:rPr lang="en-US" altLang="zh-CN" dirty="0"/>
              <a:t>SP</a:t>
            </a:r>
            <a:r>
              <a:rPr lang="zh-CN" altLang="en-US" dirty="0"/>
              <a:t>区域单独</a:t>
            </a:r>
            <a:r>
              <a:rPr lang="en-US" altLang="zh-CN" dirty="0"/>
              <a:t>6</a:t>
            </a:r>
            <a:r>
              <a:rPr lang="zh-CN" altLang="en-US" dirty="0"/>
              <a:t>次；每静止一次拍照时间</a:t>
            </a:r>
            <a:r>
              <a:rPr lang="en-US" altLang="zh-CN" dirty="0"/>
              <a:t>100ms</a:t>
            </a:r>
          </a:p>
        </p:txBody>
      </p:sp>
      <p:grpSp>
        <p:nvGrpSpPr>
          <p:cNvPr id="94" name="组合 93">
            <a:extLst>
              <a:ext uri="{FF2B5EF4-FFF2-40B4-BE49-F238E27FC236}">
                <a16:creationId xmlns:a16="http://schemas.microsoft.com/office/drawing/2014/main" id="{D704C04B-707C-4AE5-985A-D68CE4A90601}"/>
              </a:ext>
            </a:extLst>
          </p:cNvPr>
          <p:cNvGrpSpPr/>
          <p:nvPr/>
        </p:nvGrpSpPr>
        <p:grpSpPr>
          <a:xfrm>
            <a:off x="8820303" y="2458831"/>
            <a:ext cx="3343093" cy="4186021"/>
            <a:chOff x="8848907" y="2710093"/>
            <a:chExt cx="3343093" cy="4186021"/>
          </a:xfrm>
        </p:grpSpPr>
        <p:pic>
          <p:nvPicPr>
            <p:cNvPr id="89" name="图片 88">
              <a:extLst>
                <a:ext uri="{FF2B5EF4-FFF2-40B4-BE49-F238E27FC236}">
                  <a16:creationId xmlns:a16="http://schemas.microsoft.com/office/drawing/2014/main" id="{EC1A0A97-71DD-4B4D-98B4-5BE269B09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52" y="2710093"/>
              <a:ext cx="1419111" cy="1378878"/>
            </a:xfrm>
            <a:prstGeom prst="rect">
              <a:avLst/>
            </a:prstGeom>
          </p:spPr>
        </p:pic>
        <p:pic>
          <p:nvPicPr>
            <p:cNvPr id="90" name="图片 89">
              <a:extLst>
                <a:ext uri="{FF2B5EF4-FFF2-40B4-BE49-F238E27FC236}">
                  <a16:creationId xmlns:a16="http://schemas.microsoft.com/office/drawing/2014/main" id="{0929829E-5FBD-485F-851C-14ECAA4F5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9258" y="2714104"/>
              <a:ext cx="1872421" cy="1374705"/>
            </a:xfrm>
            <a:prstGeom prst="rect">
              <a:avLst/>
            </a:prstGeom>
          </p:spPr>
        </p:pic>
        <p:pic>
          <p:nvPicPr>
            <p:cNvPr id="91" name="图片 90">
              <a:extLst>
                <a:ext uri="{FF2B5EF4-FFF2-40B4-BE49-F238E27FC236}">
                  <a16:creationId xmlns:a16="http://schemas.microsoft.com/office/drawing/2014/main" id="{BFE1CBD1-D878-44AD-9262-DD140C455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907" y="4112409"/>
              <a:ext cx="2527895" cy="1593845"/>
            </a:xfrm>
            <a:prstGeom prst="rect">
              <a:avLst/>
            </a:prstGeom>
          </p:spPr>
        </p:pic>
        <p:pic>
          <p:nvPicPr>
            <p:cNvPr id="92" name="图片 91">
              <a:extLst>
                <a:ext uri="{FF2B5EF4-FFF2-40B4-BE49-F238E27FC236}">
                  <a16:creationId xmlns:a16="http://schemas.microsoft.com/office/drawing/2014/main" id="{FA1BD1D0-CBD1-4EA2-B69A-A7D47B55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024" y="5721749"/>
              <a:ext cx="1736107" cy="1120756"/>
            </a:xfrm>
            <a:prstGeom prst="rect">
              <a:avLst/>
            </a:prstGeom>
          </p:spPr>
        </p:pic>
        <p:pic>
          <p:nvPicPr>
            <p:cNvPr id="93" name="图片 92">
              <a:extLst>
                <a:ext uri="{FF2B5EF4-FFF2-40B4-BE49-F238E27FC236}">
                  <a16:creationId xmlns:a16="http://schemas.microsoft.com/office/drawing/2014/main" id="{026C4280-89AE-4FA1-9F8B-003CD5C708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04440" y="4104206"/>
              <a:ext cx="787560" cy="2791908"/>
            </a:xfrm>
            <a:prstGeom prst="rect">
              <a:avLst/>
            </a:prstGeom>
          </p:spPr>
        </p:pic>
      </p:grpSp>
      <p:cxnSp>
        <p:nvCxnSpPr>
          <p:cNvPr id="95" name="直接箭头连接符 94">
            <a:extLst>
              <a:ext uri="{FF2B5EF4-FFF2-40B4-BE49-F238E27FC236}">
                <a16:creationId xmlns:a16="http://schemas.microsoft.com/office/drawing/2014/main" id="{54A542B8-014C-4045-AC63-392F428F923F}"/>
              </a:ext>
            </a:extLst>
          </p:cNvPr>
          <p:cNvCxnSpPr>
            <a:cxnSpLocks/>
          </p:cNvCxnSpPr>
          <p:nvPr/>
        </p:nvCxnSpPr>
        <p:spPr>
          <a:xfrm flipV="1">
            <a:off x="7264400" y="3745045"/>
            <a:ext cx="1454340" cy="697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-C/T</a:t>
            </a:r>
            <a:r>
              <a:rPr lang="zh-CN" altLang="en-US" sz="2400" spc="100" dirty="0">
                <a:solidFill>
                  <a:srgbClr val="043E6F"/>
                </a:solidFill>
                <a:cs typeface="Arial" panose="020B0604020202020204" pitchFamily="34" charset="0"/>
                <a:sym typeface="+mn-ea"/>
              </a:rPr>
              <a:t>分析</a:t>
            </a:r>
          </a:p>
        </p:txBody>
      </p:sp>
      <p:sp>
        <p:nvSpPr>
          <p:cNvPr id="13" name="文本框 12">
            <a:extLst>
              <a:ext uri="{FF2B5EF4-FFF2-40B4-BE49-F238E27FC236}">
                <a16:creationId xmlns:a16="http://schemas.microsoft.com/office/drawing/2014/main" id="{0AE30E01-328F-4E8F-9834-516ABB1F104F}"/>
              </a:ext>
            </a:extLst>
          </p:cNvPr>
          <p:cNvSpPr txBox="1"/>
          <p:nvPr/>
        </p:nvSpPr>
        <p:spPr>
          <a:xfrm>
            <a:off x="356233" y="840015"/>
            <a:ext cx="11093450" cy="523220"/>
          </a:xfrm>
          <a:prstGeom prst="rect">
            <a:avLst/>
          </a:prstGeom>
          <a:noFill/>
        </p:spPr>
        <p:txBody>
          <a:bodyPr wrap="square" rtlCol="0">
            <a:spAutoFit/>
          </a:bodyPr>
          <a:lstStyle/>
          <a:p>
            <a:r>
              <a:rPr lang="zh-CN" altLang="en-US" sz="1400" b="1" dirty="0">
                <a:latin typeface="+mn-ea"/>
                <a:cs typeface="+mn-ea"/>
              </a:rPr>
              <a:t>说明：</a:t>
            </a:r>
            <a:r>
              <a:rPr lang="zh-CN" altLang="en-US" sz="1400" dirty="0">
                <a:latin typeface="+mn-ea"/>
                <a:cs typeface="+mn-ea"/>
              </a:rPr>
              <a:t>如图示意，设备目前设计是双工位设计，单个检测时间是</a:t>
            </a:r>
            <a:r>
              <a:rPr lang="en-US" altLang="zh-CN" sz="1400" dirty="0">
                <a:latin typeface="+mn-ea"/>
                <a:cs typeface="+mn-ea"/>
              </a:rPr>
              <a:t>5s</a:t>
            </a:r>
            <a:r>
              <a:rPr lang="zh-CN" altLang="en-US" sz="1400" dirty="0">
                <a:latin typeface="+mn-ea"/>
                <a:cs typeface="+mn-ea"/>
              </a:rPr>
              <a:t>，目前六个相机设计为</a:t>
            </a:r>
            <a:r>
              <a:rPr lang="en-US" altLang="zh-CN" sz="1400" dirty="0">
                <a:latin typeface="+mn-ea"/>
                <a:cs typeface="+mn-ea"/>
              </a:rPr>
              <a:t>30s</a:t>
            </a:r>
            <a:r>
              <a:rPr lang="zh-CN" altLang="en-US" sz="1400" dirty="0">
                <a:latin typeface="+mn-ea"/>
                <a:cs typeface="+mn-ea"/>
              </a:rPr>
              <a:t>，双工位需要满足</a:t>
            </a:r>
            <a:r>
              <a:rPr lang="en-US" altLang="zh-CN" sz="1400" dirty="0">
                <a:latin typeface="+mn-ea"/>
                <a:cs typeface="+mn-ea"/>
              </a:rPr>
              <a:t>60s</a:t>
            </a:r>
            <a:r>
              <a:rPr lang="zh-CN" altLang="en-US" sz="1400" dirty="0">
                <a:latin typeface="+mn-ea"/>
                <a:cs typeface="+mn-ea"/>
              </a:rPr>
              <a:t>时间内，现有结构初步分析</a:t>
            </a:r>
            <a:r>
              <a:rPr lang="en-US" altLang="zh-CN" sz="1400" dirty="0">
                <a:latin typeface="+mn-ea"/>
                <a:cs typeface="+mn-ea"/>
              </a:rPr>
              <a:t>CT</a:t>
            </a:r>
            <a:r>
              <a:rPr lang="zh-CN" altLang="en-US" sz="1400" dirty="0">
                <a:latin typeface="+mn-ea"/>
                <a:cs typeface="+mn-ea"/>
              </a:rPr>
              <a:t>为</a:t>
            </a:r>
            <a:r>
              <a:rPr lang="en-US" altLang="zh-CN" sz="1400" dirty="0">
                <a:latin typeface="+mn-ea"/>
                <a:cs typeface="+mn-ea"/>
              </a:rPr>
              <a:t>49.6s</a:t>
            </a:r>
            <a:r>
              <a:rPr lang="zh-CN" altLang="en-US" sz="1400" dirty="0">
                <a:latin typeface="+mn-ea"/>
                <a:cs typeface="+mn-ea"/>
              </a:rPr>
              <a:t>，满足</a:t>
            </a:r>
            <a:r>
              <a:rPr lang="en-US" altLang="zh-CN" sz="1400" dirty="0">
                <a:latin typeface="+mn-ea"/>
                <a:cs typeface="+mn-ea"/>
              </a:rPr>
              <a:t>CT</a:t>
            </a:r>
            <a:r>
              <a:rPr lang="zh-CN" altLang="en-US" sz="1400" dirty="0">
                <a:latin typeface="+mn-ea"/>
                <a:cs typeface="+mn-ea"/>
              </a:rPr>
              <a:t>，目前</a:t>
            </a:r>
            <a:r>
              <a:rPr lang="en-US" altLang="zh-CN" sz="1400" dirty="0">
                <a:latin typeface="+mn-ea"/>
                <a:cs typeface="+mn-ea"/>
              </a:rPr>
              <a:t>CT</a:t>
            </a:r>
            <a:r>
              <a:rPr lang="zh-CN" altLang="en-US" sz="1400" dirty="0">
                <a:latin typeface="+mn-ea"/>
                <a:cs typeface="+mn-ea"/>
              </a:rPr>
              <a:t>不包含人工上下料时间，因人为因素不可控。</a:t>
            </a:r>
          </a:p>
        </p:txBody>
      </p:sp>
      <p:pic>
        <p:nvPicPr>
          <p:cNvPr id="16" name="Picture 24">
            <a:extLst>
              <a:ext uri="{FF2B5EF4-FFF2-40B4-BE49-F238E27FC236}">
                <a16:creationId xmlns:a16="http://schemas.microsoft.com/office/drawing/2014/main" id="{000FE6B2-A6B9-4891-BF56-A7600809C9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314" y="2133599"/>
            <a:ext cx="11475726" cy="216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a:extLst>
              <a:ext uri="{FF2B5EF4-FFF2-40B4-BE49-F238E27FC236}">
                <a16:creationId xmlns:a16="http://schemas.microsoft.com/office/drawing/2014/main" id="{84560631-0580-4558-B2B8-68F0687DA808}"/>
              </a:ext>
            </a:extLst>
          </p:cNvPr>
          <p:cNvGraphicFramePr>
            <a:graphicFrameLocks noChangeAspect="1"/>
          </p:cNvGraphicFramePr>
          <p:nvPr>
            <p:extLst>
              <p:ext uri="{D42A27DB-BD31-4B8C-83A1-F6EECF244321}">
                <p14:modId xmlns:p14="http://schemas.microsoft.com/office/powerpoint/2010/main" val="3504346871"/>
              </p:ext>
            </p:extLst>
          </p:nvPr>
        </p:nvGraphicFramePr>
        <p:xfrm>
          <a:off x="10679176" y="5189310"/>
          <a:ext cx="914400" cy="828675"/>
        </p:xfrm>
        <a:graphic>
          <a:graphicData uri="http://schemas.openxmlformats.org/presentationml/2006/ole">
            <mc:AlternateContent xmlns:mc="http://schemas.openxmlformats.org/markup-compatibility/2006">
              <mc:Choice xmlns:v="urn:schemas-microsoft-com:vml" Requires="v">
                <p:oleObj spid="_x0000_s1031" name="Worksheet" showAsIcon="1" r:id="rId4" imgW="914400" imgH="828720" progId="Excel.Sheet.12">
                  <p:embed/>
                </p:oleObj>
              </mc:Choice>
              <mc:Fallback>
                <p:oleObj name="Worksheet" showAsIcon="1" r:id="rId4" imgW="914400" imgH="828720" progId="Excel.Sheet.12">
                  <p:embed/>
                  <p:pic>
                    <p:nvPicPr>
                      <p:cNvPr id="3" name="对象 2"/>
                      <p:cNvPicPr/>
                      <p:nvPr/>
                    </p:nvPicPr>
                    <p:blipFill>
                      <a:blip r:embed="rId5"/>
                      <a:stretch>
                        <a:fillRect/>
                      </a:stretch>
                    </p:blipFill>
                    <p:spPr>
                      <a:xfrm>
                        <a:off x="10679176" y="5189310"/>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410635438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总结</a:t>
            </a:r>
          </a:p>
        </p:txBody>
      </p:sp>
      <p:sp>
        <p:nvSpPr>
          <p:cNvPr id="60" name="文本框 59">
            <a:extLst>
              <a:ext uri="{FF2B5EF4-FFF2-40B4-BE49-F238E27FC236}">
                <a16:creationId xmlns:a16="http://schemas.microsoft.com/office/drawing/2014/main" id="{C91DAB88-0457-4B75-A057-5CA10865E3AB}"/>
              </a:ext>
            </a:extLst>
          </p:cNvPr>
          <p:cNvSpPr txBox="1"/>
          <p:nvPr/>
        </p:nvSpPr>
        <p:spPr>
          <a:xfrm>
            <a:off x="479505" y="545547"/>
            <a:ext cx="10351770" cy="3693319"/>
          </a:xfrm>
          <a:prstGeom prst="rect">
            <a:avLst/>
          </a:prstGeom>
          <a:noFill/>
        </p:spPr>
        <p:txBody>
          <a:bodyPr wrap="square" rtlCol="0">
            <a:spAutoFit/>
          </a:bodyPr>
          <a:lstStyle/>
          <a:p>
            <a:r>
              <a:rPr lang="zh-CN" altLang="en-US" sz="2000" dirty="0"/>
              <a:t>光学</a:t>
            </a:r>
            <a:endParaRPr lang="en-US" altLang="zh-CN" sz="2000" dirty="0"/>
          </a:p>
          <a:p>
            <a:endParaRPr lang="en-US" altLang="zh-CN" sz="1600" dirty="0"/>
          </a:p>
          <a:p>
            <a:pPr marL="285750" indent="-285750">
              <a:buFont typeface="Wingdings" panose="05000000000000000000" pitchFamily="2" charset="2"/>
              <a:buChar char="Ø"/>
            </a:pPr>
            <a:r>
              <a:rPr lang="en-US" altLang="zh-CN" sz="1600" dirty="0"/>
              <a:t>1.</a:t>
            </a:r>
            <a:r>
              <a:rPr lang="zh-CN" altLang="en-US" sz="1600" dirty="0"/>
              <a:t> </a:t>
            </a:r>
            <a:r>
              <a:rPr lang="en-US" altLang="zh-CN" sz="1600" dirty="0"/>
              <a:t>3D</a:t>
            </a:r>
            <a:r>
              <a:rPr lang="zh-CN" altLang="en-US" sz="1600" dirty="0"/>
              <a:t>面可能需样品倾斜再扫一圈，待进现场验证</a:t>
            </a:r>
            <a:r>
              <a:rPr lang="en-US" altLang="zh-CN" sz="1600" dirty="0"/>
              <a:t>;</a:t>
            </a:r>
            <a:endParaRPr lang="zh-CN" altLang="en-US" sz="1600" dirty="0"/>
          </a:p>
          <a:p>
            <a:pPr marL="285750" indent="-285750">
              <a:buFont typeface="Wingdings" panose="05000000000000000000" pitchFamily="2" charset="2"/>
              <a:buChar char="Ø"/>
            </a:pPr>
            <a:endParaRPr lang="en-US" altLang="zh-CN" sz="1600" dirty="0"/>
          </a:p>
          <a:p>
            <a:pPr marL="285750" indent="-285750">
              <a:buFont typeface="Wingdings" panose="05000000000000000000" pitchFamily="2" charset="2"/>
              <a:buChar char="Ø"/>
            </a:pPr>
            <a:r>
              <a:rPr lang="en-US" altLang="zh-CN" sz="1600" dirty="0"/>
              <a:t>2.</a:t>
            </a:r>
            <a:r>
              <a:rPr lang="zh-CN" altLang="en-US" sz="1600" dirty="0"/>
              <a:t> </a:t>
            </a:r>
            <a:r>
              <a:rPr lang="en-US" altLang="zh-CN" sz="1600" dirty="0"/>
              <a:t>3D</a:t>
            </a:r>
            <a:r>
              <a:rPr lang="zh-CN" altLang="en-US" sz="1600" dirty="0"/>
              <a:t>面刀纹缺陷可能无法与其它缺陷种类兼容，意味着需要移动相机或者光源再扫一遍</a:t>
            </a:r>
            <a:r>
              <a:rPr lang="en-US" altLang="zh-CN" sz="1600" dirty="0"/>
              <a:t>;</a:t>
            </a:r>
            <a:endParaRPr lang="zh-CN" altLang="en-US" sz="1600" dirty="0"/>
          </a:p>
          <a:p>
            <a:pPr marL="285750" indent="-285750">
              <a:buFont typeface="Wingdings" panose="05000000000000000000" pitchFamily="2" charset="2"/>
              <a:buChar char="Ø"/>
            </a:pPr>
            <a:endParaRPr lang="zh-CN" altLang="en-US" sz="1600" dirty="0"/>
          </a:p>
          <a:p>
            <a:pPr marL="285750" indent="-285750">
              <a:buFont typeface="Wingdings" panose="05000000000000000000" pitchFamily="2" charset="2"/>
              <a:buChar char="Ø"/>
            </a:pPr>
            <a:r>
              <a:rPr lang="en-US" altLang="zh-CN" sz="1600" dirty="0"/>
              <a:t>3.</a:t>
            </a:r>
            <a:r>
              <a:rPr lang="zh-CN" altLang="en-US" sz="1600" dirty="0"/>
              <a:t>拍侧面金属部位需静止点亮不同光源拍</a:t>
            </a:r>
            <a:r>
              <a:rPr lang="en-US" altLang="zh-CN" sz="1600" dirty="0"/>
              <a:t>5</a:t>
            </a:r>
            <a:r>
              <a:rPr lang="zh-CN" altLang="en-US" sz="1600" dirty="0"/>
              <a:t>次（四面可调光一次、同轴光四通道各亮一次</a:t>
            </a:r>
            <a:r>
              <a:rPr lang="en-US" altLang="zh-CN" sz="1600" dirty="0"/>
              <a:t>);</a:t>
            </a:r>
            <a:endParaRPr lang="zh-CN" altLang="en-US" sz="1600" dirty="0"/>
          </a:p>
          <a:p>
            <a:pPr marL="285750" indent="-285750">
              <a:buFont typeface="Wingdings" panose="05000000000000000000" pitchFamily="2" charset="2"/>
              <a:buChar char="Ø"/>
            </a:pPr>
            <a:endParaRPr lang="zh-CN" altLang="en-US" sz="1600" dirty="0"/>
          </a:p>
          <a:p>
            <a:pPr marL="285750" indent="-285750">
              <a:buFont typeface="Wingdings" panose="05000000000000000000" pitchFamily="2" charset="2"/>
              <a:buChar char="Ø"/>
            </a:pPr>
            <a:r>
              <a:rPr lang="en-US" altLang="zh-CN" sz="1600" dirty="0"/>
              <a:t>4.</a:t>
            </a:r>
            <a:r>
              <a:rPr lang="zh-CN" altLang="en-US" sz="1600" dirty="0"/>
              <a:t>侧面拍</a:t>
            </a:r>
            <a:r>
              <a:rPr lang="en-US" altLang="zh-CN" sz="1600" dirty="0"/>
              <a:t>SP</a:t>
            </a:r>
            <a:r>
              <a:rPr lang="zh-CN" altLang="en-US" sz="1600" dirty="0"/>
              <a:t>区域加大曝光单独拍一次</a:t>
            </a:r>
            <a:r>
              <a:rPr lang="en-US" altLang="zh-CN" sz="1600" dirty="0"/>
              <a:t>;</a:t>
            </a:r>
            <a:endParaRPr lang="zh-CN" altLang="en-US" sz="1600" dirty="0"/>
          </a:p>
          <a:p>
            <a:pPr marL="285750" indent="-285750">
              <a:buFont typeface="Wingdings" panose="05000000000000000000" pitchFamily="2" charset="2"/>
              <a:buChar char="Ø"/>
            </a:pPr>
            <a:endParaRPr lang="zh-CN" altLang="en-US" sz="1600" dirty="0"/>
          </a:p>
          <a:p>
            <a:pPr marL="285750" indent="-285750">
              <a:buFont typeface="Wingdings" panose="05000000000000000000" pitchFamily="2" charset="2"/>
              <a:buChar char="Ø"/>
            </a:pPr>
            <a:r>
              <a:rPr lang="en-US" altLang="zh-CN" sz="1600" dirty="0"/>
              <a:t>5.</a:t>
            </a:r>
            <a:r>
              <a:rPr lang="zh-CN" altLang="en-US" sz="1600" dirty="0"/>
              <a:t>侧面拍</a:t>
            </a:r>
            <a:r>
              <a:rPr lang="en-US" altLang="zh-CN" sz="1600" dirty="0"/>
              <a:t>R</a:t>
            </a:r>
            <a:r>
              <a:rPr lang="zh-CN" altLang="en-US" sz="1600" dirty="0"/>
              <a:t>角区域目前方案按照四等分拍完，可能需要更多次数</a:t>
            </a:r>
            <a:r>
              <a:rPr lang="en-US" altLang="zh-CN" sz="1600" dirty="0"/>
              <a:t>;</a:t>
            </a:r>
            <a:endParaRPr lang="zh-CN" altLang="en-US" sz="1600" dirty="0"/>
          </a:p>
          <a:p>
            <a:endParaRPr lang="zh-CN" altLang="en-US" dirty="0"/>
          </a:p>
          <a:p>
            <a:r>
              <a:rPr lang="zh-CN" altLang="en-US" u="sng" dirty="0">
                <a:solidFill>
                  <a:srgbClr val="FF0000"/>
                </a:solidFill>
              </a:rPr>
              <a:t>以上方案是结合前期所提供样品的打光方式及效果所做的理想化推断和整合，预计进现场后方案会改动较大</a:t>
            </a:r>
            <a:r>
              <a:rPr lang="zh-CN" altLang="en-US" dirty="0"/>
              <a:t>。</a:t>
            </a:r>
          </a:p>
        </p:txBody>
      </p:sp>
      <p:sp>
        <p:nvSpPr>
          <p:cNvPr id="61" name="文本框 60">
            <a:extLst>
              <a:ext uri="{FF2B5EF4-FFF2-40B4-BE49-F238E27FC236}">
                <a16:creationId xmlns:a16="http://schemas.microsoft.com/office/drawing/2014/main" id="{EFCDD25F-DB2B-4F13-8F1E-B2E5B64C72CF}"/>
              </a:ext>
            </a:extLst>
          </p:cNvPr>
          <p:cNvSpPr txBox="1"/>
          <p:nvPr/>
        </p:nvSpPr>
        <p:spPr>
          <a:xfrm>
            <a:off x="479505" y="4452226"/>
            <a:ext cx="10351770" cy="1446550"/>
          </a:xfrm>
          <a:prstGeom prst="rect">
            <a:avLst/>
          </a:prstGeom>
          <a:noFill/>
        </p:spPr>
        <p:txBody>
          <a:bodyPr wrap="square" rtlCol="0">
            <a:spAutoFit/>
          </a:bodyPr>
          <a:lstStyle/>
          <a:p>
            <a:r>
              <a:rPr lang="zh-CN" altLang="en-US" sz="2000" dirty="0"/>
              <a:t>机械</a:t>
            </a:r>
            <a:endParaRPr lang="en-US" altLang="zh-CN" sz="1600" dirty="0"/>
          </a:p>
          <a:p>
            <a:r>
              <a:rPr lang="en-US" altLang="zh-CN" sz="1800" dirty="0"/>
              <a:t>   </a:t>
            </a:r>
          </a:p>
          <a:p>
            <a:pPr marL="285750" indent="-285750">
              <a:buFont typeface="Wingdings" panose="05000000000000000000" pitchFamily="2" charset="2"/>
              <a:buChar char="Ø"/>
            </a:pPr>
            <a:r>
              <a:rPr lang="en-US" altLang="zh-CN" sz="1600" dirty="0"/>
              <a:t>1.</a:t>
            </a:r>
            <a:r>
              <a:rPr lang="zh-CN" altLang="en-US" sz="1600" dirty="0"/>
              <a:t> 由于前期拿到样品数量及缺陷类型有限，根据光学提供设想方案如需满足</a:t>
            </a:r>
            <a:r>
              <a:rPr lang="en-US" altLang="zh-CN" sz="1600" dirty="0"/>
              <a:t>5s/pcs</a:t>
            </a:r>
            <a:r>
              <a:rPr lang="zh-CN" altLang="en-US" sz="1600" dirty="0"/>
              <a:t>，</a:t>
            </a:r>
            <a:r>
              <a:rPr lang="zh-CN" altLang="en-US" sz="1600" u="sng" dirty="0">
                <a:solidFill>
                  <a:srgbClr val="FF0000"/>
                </a:solidFill>
              </a:rPr>
              <a:t>机台空间限制</a:t>
            </a:r>
            <a:r>
              <a:rPr lang="zh-CN" altLang="en-US" sz="1600" dirty="0"/>
              <a:t>需要与客户再次检讨。</a:t>
            </a:r>
            <a:endParaRPr lang="en-US" altLang="zh-CN" sz="1600" dirty="0"/>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235981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抛光检测</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5157D62-8305-496F-B53D-547F3B1E9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971" y="2324456"/>
            <a:ext cx="5970894" cy="4533544"/>
          </a:xfrm>
          <a:prstGeom prst="rect">
            <a:avLst/>
          </a:prstGeom>
        </p:spPr>
      </p:pic>
      <p:pic>
        <p:nvPicPr>
          <p:cNvPr id="11" name="图片 10">
            <a:extLst>
              <a:ext uri="{FF2B5EF4-FFF2-40B4-BE49-F238E27FC236}">
                <a16:creationId xmlns:a16="http://schemas.microsoft.com/office/drawing/2014/main" id="{BB43B830-B2B7-465B-A8B8-754AC71944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8986" y="3223047"/>
            <a:ext cx="3893014" cy="355110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p>
        </p:txBody>
      </p:sp>
      <p:sp>
        <p:nvSpPr>
          <p:cNvPr id="17" name="TextBox 2">
            <a:extLst>
              <a:ext uri="{FF2B5EF4-FFF2-40B4-BE49-F238E27FC236}">
                <a16:creationId xmlns:a16="http://schemas.microsoft.com/office/drawing/2014/main" id="{01C192B2-6692-4AE8-B70D-ACBBEA1329E0}"/>
              </a:ext>
            </a:extLst>
          </p:cNvPr>
          <p:cNvSpPr txBox="1"/>
          <p:nvPr/>
        </p:nvSpPr>
        <p:spPr>
          <a:xfrm>
            <a:off x="268951" y="811420"/>
            <a:ext cx="7343018" cy="3050772"/>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(147.5mm)*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(7.8mm)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(77.6mm)*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
        <p:nvSpPr>
          <p:cNvPr id="9" name="文本框 8">
            <a:extLst>
              <a:ext uri="{FF2B5EF4-FFF2-40B4-BE49-F238E27FC236}">
                <a16:creationId xmlns:a16="http://schemas.microsoft.com/office/drawing/2014/main" id="{C68A76FC-C12B-4743-BDA1-4319A388E745}"/>
              </a:ext>
            </a:extLst>
          </p:cNvPr>
          <p:cNvSpPr txBox="1"/>
          <p:nvPr/>
        </p:nvSpPr>
        <p:spPr>
          <a:xfrm>
            <a:off x="9099866" y="4998600"/>
            <a:ext cx="877163" cy="369332"/>
          </a:xfrm>
          <a:prstGeom prst="rect">
            <a:avLst/>
          </a:prstGeom>
          <a:noFill/>
        </p:spPr>
        <p:txBody>
          <a:bodyPr wrap="none" rtlCol="0">
            <a:spAutoFit/>
          </a:bodyPr>
          <a:lstStyle/>
          <a:p>
            <a:r>
              <a:rPr lang="zh-CN" altLang="en-US" dirty="0">
                <a:solidFill>
                  <a:srgbClr val="FF0000"/>
                </a:solidFill>
              </a:rPr>
              <a:t>刨面图</a:t>
            </a:r>
          </a:p>
        </p:txBody>
      </p:sp>
      <p:cxnSp>
        <p:nvCxnSpPr>
          <p:cNvPr id="4" name="直接箭头连接符 3">
            <a:extLst>
              <a:ext uri="{FF2B5EF4-FFF2-40B4-BE49-F238E27FC236}">
                <a16:creationId xmlns:a16="http://schemas.microsoft.com/office/drawing/2014/main" id="{96315BBC-D361-4FC2-86ED-F5E7361BC8D5}"/>
              </a:ext>
            </a:extLst>
          </p:cNvPr>
          <p:cNvCxnSpPr>
            <a:cxnSpLocks/>
          </p:cNvCxnSpPr>
          <p:nvPr/>
        </p:nvCxnSpPr>
        <p:spPr>
          <a:xfrm>
            <a:off x="6395085" y="5231130"/>
            <a:ext cx="1903901" cy="535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形状 14">
            <a:extLst>
              <a:ext uri="{FF2B5EF4-FFF2-40B4-BE49-F238E27FC236}">
                <a16:creationId xmlns:a16="http://schemas.microsoft.com/office/drawing/2014/main" id="{20FD310D-3E6D-43D7-8955-B054BEC63D1D}"/>
              </a:ext>
            </a:extLst>
          </p:cNvPr>
          <p:cNvSpPr/>
          <p:nvPr/>
        </p:nvSpPr>
        <p:spPr>
          <a:xfrm>
            <a:off x="6286500" y="5173505"/>
            <a:ext cx="146685" cy="139540"/>
          </a:xfrm>
          <a:custGeom>
            <a:avLst/>
            <a:gdLst>
              <a:gd name="connsiteX0" fmla="*/ 0 w 146685"/>
              <a:gd name="connsiteY0" fmla="*/ 475 h 139540"/>
              <a:gd name="connsiteX1" fmla="*/ 45720 w 146685"/>
              <a:gd name="connsiteY1" fmla="*/ 21430 h 139540"/>
              <a:gd name="connsiteX2" fmla="*/ 146685 w 146685"/>
              <a:gd name="connsiteY2" fmla="*/ 139540 h 139540"/>
            </a:gdLst>
            <a:ahLst/>
            <a:cxnLst>
              <a:cxn ang="0">
                <a:pos x="connsiteX0" y="connsiteY0"/>
              </a:cxn>
              <a:cxn ang="0">
                <a:pos x="connsiteX1" y="connsiteY1"/>
              </a:cxn>
              <a:cxn ang="0">
                <a:pos x="connsiteX2" y="connsiteY2"/>
              </a:cxn>
            </a:cxnLst>
            <a:rect l="l" t="t" r="r" b="b"/>
            <a:pathLst>
              <a:path w="146685" h="139540">
                <a:moveTo>
                  <a:pt x="0" y="475"/>
                </a:moveTo>
                <a:cubicBezTo>
                  <a:pt x="10636" y="-636"/>
                  <a:pt x="21273" y="-1747"/>
                  <a:pt x="45720" y="21430"/>
                </a:cubicBezTo>
                <a:cubicBezTo>
                  <a:pt x="70167" y="44607"/>
                  <a:pt x="108426" y="92073"/>
                  <a:pt x="146685" y="13954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628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03195-2FA8-4BC7-84EF-DD9EEA94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p>
        </p:txBody>
      </p:sp>
    </p:spTree>
    <p:extLst>
      <p:ext uri="{BB962C8B-B14F-4D97-AF65-F5344CB8AC3E}">
        <p14:creationId xmlns:p14="http://schemas.microsoft.com/office/powerpoint/2010/main" val="39635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a:extLst>
              <a:ext uri="{FF2B5EF4-FFF2-40B4-BE49-F238E27FC236}">
                <a16:creationId xmlns:a16="http://schemas.microsoft.com/office/drawing/2014/main" id="{C9494D26-1821-4EC4-8CAD-E4E80EE17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940" y="693626"/>
            <a:ext cx="3393125" cy="400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a:extLst>
              <a:ext uri="{FF2B5EF4-FFF2-40B4-BE49-F238E27FC236}">
                <a16:creationId xmlns:a16="http://schemas.microsoft.com/office/drawing/2014/main" id="{627CCF75-2F93-40E0-BBA8-FF15FE331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255" y="801935"/>
            <a:ext cx="4749048" cy="385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直接箭头连接符 20">
            <a:extLst>
              <a:ext uri="{FF2B5EF4-FFF2-40B4-BE49-F238E27FC236}">
                <a16:creationId xmlns:a16="http://schemas.microsoft.com/office/drawing/2014/main" id="{AD97BEA3-EE44-4543-A190-344F4984812D}"/>
              </a:ext>
            </a:extLst>
          </p:cNvPr>
          <p:cNvCxnSpPr/>
          <p:nvPr/>
        </p:nvCxnSpPr>
        <p:spPr>
          <a:xfrm>
            <a:off x="1116657" y="4811924"/>
            <a:ext cx="4486423" cy="1407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C99CC10-00F0-41E0-8620-AEBD44DD70AD}"/>
              </a:ext>
            </a:extLst>
          </p:cNvPr>
          <p:cNvSpPr txBox="1"/>
          <p:nvPr/>
        </p:nvSpPr>
        <p:spPr>
          <a:xfrm>
            <a:off x="2813519" y="4477339"/>
            <a:ext cx="982961" cy="338554"/>
          </a:xfrm>
          <a:prstGeom prst="rect">
            <a:avLst/>
          </a:prstGeom>
          <a:noFill/>
        </p:spPr>
        <p:txBody>
          <a:bodyPr wrap="none" rtlCol="0">
            <a:spAutoFit/>
          </a:bodyPr>
          <a:lstStyle/>
          <a:p>
            <a:r>
              <a:rPr lang="en-US" altLang="zh-CN" sz="1600" dirty="0"/>
              <a:t>2800mm</a:t>
            </a:r>
          </a:p>
        </p:txBody>
      </p:sp>
      <p:cxnSp>
        <p:nvCxnSpPr>
          <p:cNvPr id="25" name="直接箭头连接符 24">
            <a:extLst>
              <a:ext uri="{FF2B5EF4-FFF2-40B4-BE49-F238E27FC236}">
                <a16:creationId xmlns:a16="http://schemas.microsoft.com/office/drawing/2014/main" id="{D57CC527-0A16-437E-8EB2-78CC977D1EC7}"/>
              </a:ext>
            </a:extLst>
          </p:cNvPr>
          <p:cNvCxnSpPr/>
          <p:nvPr/>
        </p:nvCxnSpPr>
        <p:spPr>
          <a:xfrm>
            <a:off x="889208" y="1283870"/>
            <a:ext cx="0" cy="325632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9E4070-8F76-452E-A286-45FBCDE444E4}"/>
              </a:ext>
            </a:extLst>
          </p:cNvPr>
          <p:cNvSpPr txBox="1"/>
          <p:nvPr/>
        </p:nvSpPr>
        <p:spPr>
          <a:xfrm rot="16200000">
            <a:off x="648178" y="2557660"/>
            <a:ext cx="1165669" cy="369332"/>
          </a:xfrm>
          <a:prstGeom prst="rect">
            <a:avLst/>
          </a:prstGeom>
          <a:noFill/>
        </p:spPr>
        <p:txBody>
          <a:bodyPr wrap="square" rtlCol="0">
            <a:spAutoFit/>
          </a:bodyPr>
          <a:lstStyle/>
          <a:p>
            <a:r>
              <a:rPr lang="en-US" altLang="zh-CN" dirty="0"/>
              <a:t>2000mm</a:t>
            </a:r>
          </a:p>
        </p:txBody>
      </p:sp>
      <p:cxnSp>
        <p:nvCxnSpPr>
          <p:cNvPr id="27" name="直接连接符 26">
            <a:extLst>
              <a:ext uri="{FF2B5EF4-FFF2-40B4-BE49-F238E27FC236}">
                <a16:creationId xmlns:a16="http://schemas.microsoft.com/office/drawing/2014/main" id="{22C15FDC-E690-4516-9D68-F3B161336BF7}"/>
              </a:ext>
            </a:extLst>
          </p:cNvPr>
          <p:cNvCxnSpPr/>
          <p:nvPr/>
        </p:nvCxnSpPr>
        <p:spPr>
          <a:xfrm flipH="1">
            <a:off x="5623399" y="4187989"/>
            <a:ext cx="1" cy="733768"/>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28" name="直接连接符 27">
            <a:extLst>
              <a:ext uri="{FF2B5EF4-FFF2-40B4-BE49-F238E27FC236}">
                <a16:creationId xmlns:a16="http://schemas.microsoft.com/office/drawing/2014/main" id="{2D087597-433D-40B7-BD22-C1AE1959A61D}"/>
              </a:ext>
            </a:extLst>
          </p:cNvPr>
          <p:cNvCxnSpPr/>
          <p:nvPr/>
        </p:nvCxnSpPr>
        <p:spPr>
          <a:xfrm>
            <a:off x="1096396" y="4200860"/>
            <a:ext cx="0" cy="725997"/>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29" name="直接连接符 28">
            <a:extLst>
              <a:ext uri="{FF2B5EF4-FFF2-40B4-BE49-F238E27FC236}">
                <a16:creationId xmlns:a16="http://schemas.microsoft.com/office/drawing/2014/main" id="{B88DF846-4F65-4DD7-B118-498A9612198B}"/>
              </a:ext>
            </a:extLst>
          </p:cNvPr>
          <p:cNvCxnSpPr/>
          <p:nvPr/>
        </p:nvCxnSpPr>
        <p:spPr>
          <a:xfrm flipH="1" flipV="1">
            <a:off x="831528" y="1283870"/>
            <a:ext cx="678982" cy="5980"/>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35" name="直接连接符 34">
            <a:extLst>
              <a:ext uri="{FF2B5EF4-FFF2-40B4-BE49-F238E27FC236}">
                <a16:creationId xmlns:a16="http://schemas.microsoft.com/office/drawing/2014/main" id="{7CC9AC6B-777A-4D01-8E04-67AD0435A261}"/>
              </a:ext>
            </a:extLst>
          </p:cNvPr>
          <p:cNvCxnSpPr/>
          <p:nvPr/>
        </p:nvCxnSpPr>
        <p:spPr>
          <a:xfrm>
            <a:off x="8117840" y="4127562"/>
            <a:ext cx="0" cy="719174"/>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36" name="直接连接符 35">
            <a:extLst>
              <a:ext uri="{FF2B5EF4-FFF2-40B4-BE49-F238E27FC236}">
                <a16:creationId xmlns:a16="http://schemas.microsoft.com/office/drawing/2014/main" id="{7456ED05-8548-4D27-A49B-5AEA30E1C65F}"/>
              </a:ext>
            </a:extLst>
          </p:cNvPr>
          <p:cNvCxnSpPr/>
          <p:nvPr/>
        </p:nvCxnSpPr>
        <p:spPr>
          <a:xfrm>
            <a:off x="11074167" y="4009391"/>
            <a:ext cx="0" cy="847090"/>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37" name="直接箭头连接符 36">
            <a:extLst>
              <a:ext uri="{FF2B5EF4-FFF2-40B4-BE49-F238E27FC236}">
                <a16:creationId xmlns:a16="http://schemas.microsoft.com/office/drawing/2014/main" id="{A59AB068-857B-462D-A366-7131E89BBF09}"/>
              </a:ext>
            </a:extLst>
          </p:cNvPr>
          <p:cNvCxnSpPr/>
          <p:nvPr/>
        </p:nvCxnSpPr>
        <p:spPr>
          <a:xfrm>
            <a:off x="8117840" y="4788340"/>
            <a:ext cx="2956327" cy="2084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4720863-79B4-4164-A810-5B4A962DA454}"/>
              </a:ext>
            </a:extLst>
          </p:cNvPr>
          <p:cNvSpPr txBox="1"/>
          <p:nvPr/>
        </p:nvSpPr>
        <p:spPr>
          <a:xfrm>
            <a:off x="9116166" y="4460694"/>
            <a:ext cx="982961" cy="338554"/>
          </a:xfrm>
          <a:prstGeom prst="rect">
            <a:avLst/>
          </a:prstGeom>
          <a:noFill/>
        </p:spPr>
        <p:txBody>
          <a:bodyPr wrap="none" rtlCol="0">
            <a:spAutoFit/>
          </a:bodyPr>
          <a:lstStyle/>
          <a:p>
            <a:r>
              <a:rPr lang="en-US" altLang="zh-CN" sz="1600" dirty="0"/>
              <a:t>1800mm</a:t>
            </a:r>
            <a:endParaRPr lang="zh-CN" altLang="en-US" sz="1600" dirty="0"/>
          </a:p>
        </p:txBody>
      </p:sp>
      <p:sp>
        <p:nvSpPr>
          <p:cNvPr id="2" name="标题 1"/>
          <p:cNvSpPr>
            <a:spLocks noGrp="1"/>
          </p:cNvSpPr>
          <p:nvPr>
            <p:ph type="title"/>
          </p:nvPr>
        </p:nvSpPr>
        <p:spPr>
          <a:xfrm>
            <a:off x="460455" y="289779"/>
            <a:ext cx="9058943" cy="410633"/>
          </a:xfrm>
        </p:spPr>
        <p:txBody>
          <a:bodyPr>
            <a:normAutofit/>
          </a:bodyPr>
          <a:lstStyle/>
          <a:p>
            <a:r>
              <a:rPr lang="zh-CN" altLang="en-US" sz="2400" spc="100" dirty="0">
                <a:solidFill>
                  <a:srgbClr val="043E6F"/>
                </a:solidFill>
                <a:cs typeface="Arial" panose="020B0604020202020204" pitchFamily="34" charset="0"/>
              </a:rPr>
              <a:t>设计方案</a:t>
            </a:r>
            <a:r>
              <a:rPr lang="en-US" altLang="zh-CN" sz="2400" spc="100" dirty="0">
                <a:solidFill>
                  <a:srgbClr val="043E6F"/>
                </a:solidFill>
                <a:cs typeface="Arial" panose="020B0604020202020204" pitchFamily="34" charset="0"/>
              </a:rPr>
              <a:t>-</a:t>
            </a:r>
            <a:r>
              <a:rPr lang="zh-CN" altLang="en-US" sz="2400" spc="100" dirty="0">
                <a:solidFill>
                  <a:srgbClr val="043E6F"/>
                </a:solidFill>
                <a:cs typeface="Arial" panose="020B0604020202020204" pitchFamily="34" charset="0"/>
              </a:rPr>
              <a:t>机台尺寸</a:t>
            </a:r>
          </a:p>
        </p:txBody>
      </p:sp>
      <p:sp>
        <p:nvSpPr>
          <p:cNvPr id="44" name="文本框 20"/>
          <p:cNvSpPr txBox="1"/>
          <p:nvPr/>
        </p:nvSpPr>
        <p:spPr>
          <a:xfrm>
            <a:off x="764953" y="4910706"/>
            <a:ext cx="8972995" cy="1481175"/>
          </a:xfrm>
          <a:prstGeom prst="rect">
            <a:avLst/>
          </a:prstGeom>
          <a:noFill/>
        </p:spPr>
        <p:txBody>
          <a:bodyPr wrap="square" rtlCol="0">
            <a:spAutoFit/>
          </a:bodyPr>
          <a:lstStyle/>
          <a:p>
            <a:pPr fontAlgn="auto">
              <a:lnSpc>
                <a:spcPct val="200000"/>
              </a:lnSpc>
            </a:pPr>
            <a:r>
              <a:rPr lang="zh-CN" altLang="zh-CN" sz="1600" dirty="0">
                <a:solidFill>
                  <a:srgbClr val="002060"/>
                </a:solidFill>
                <a:latin typeface="+mn-ea"/>
                <a:cs typeface="+mn-ea"/>
              </a:rPr>
              <a:t>工作电压：</a:t>
            </a:r>
            <a:r>
              <a:rPr lang="en-US" altLang="zh-CN" sz="1600" dirty="0">
                <a:solidFill>
                  <a:srgbClr val="002060"/>
                </a:solidFill>
                <a:latin typeface="+mn-ea"/>
                <a:cs typeface="+mn-ea"/>
              </a:rPr>
              <a:t>AC 220V</a:t>
            </a:r>
            <a:r>
              <a:rPr lang="zh-CN" altLang="en-US" sz="1600" dirty="0">
                <a:solidFill>
                  <a:srgbClr val="002060"/>
                </a:solidFill>
                <a:latin typeface="+mn-ea"/>
                <a:cs typeface="+mn-ea"/>
              </a:rPr>
              <a:t>，工作气压：</a:t>
            </a:r>
            <a:r>
              <a:rPr lang="en-US" altLang="zh-CN" sz="1600" dirty="0">
                <a:solidFill>
                  <a:srgbClr val="002060"/>
                </a:solidFill>
                <a:latin typeface="+mn-ea"/>
                <a:cs typeface="+mn-ea"/>
              </a:rPr>
              <a:t>0.5~0.7 </a:t>
            </a:r>
            <a:r>
              <a:rPr lang="en-US" altLang="zh-CN" sz="1600" dirty="0" err="1">
                <a:solidFill>
                  <a:srgbClr val="002060"/>
                </a:solidFill>
                <a:latin typeface="+mn-ea"/>
                <a:cs typeface="+mn-ea"/>
              </a:rPr>
              <a:t>Mpa</a:t>
            </a:r>
            <a:endParaRPr lang="en-US" altLang="zh-CN" sz="1600" dirty="0">
              <a:solidFill>
                <a:srgbClr val="002060"/>
              </a:solidFill>
              <a:latin typeface="+mn-ea"/>
              <a:cs typeface="+mn-ea"/>
            </a:endParaRPr>
          </a:p>
          <a:p>
            <a:pPr fontAlgn="auto">
              <a:lnSpc>
                <a:spcPct val="200000"/>
              </a:lnSpc>
            </a:pPr>
            <a:r>
              <a:rPr lang="zh-CN" altLang="en-US" sz="1600" dirty="0">
                <a:solidFill>
                  <a:srgbClr val="002060"/>
                </a:solidFill>
                <a:latin typeface="+mn-ea"/>
                <a:cs typeface="+mn-ea"/>
              </a:rPr>
              <a:t>设备尺寸：参照上图</a:t>
            </a:r>
            <a:endParaRPr lang="en-US" altLang="zh-CN" sz="1600" dirty="0">
              <a:solidFill>
                <a:srgbClr val="002060"/>
              </a:solidFill>
              <a:latin typeface="+mn-ea"/>
              <a:cs typeface="+mn-ea"/>
            </a:endParaRPr>
          </a:p>
          <a:p>
            <a:pPr fontAlgn="auto">
              <a:lnSpc>
                <a:spcPct val="200000"/>
              </a:lnSpc>
            </a:pPr>
            <a:r>
              <a:rPr lang="en-US" altLang="zh-CN" sz="1600" dirty="0">
                <a:solidFill>
                  <a:srgbClr val="002060"/>
                </a:solidFill>
                <a:latin typeface="+mn-ea"/>
                <a:cs typeface="+mn-ea"/>
              </a:rPr>
              <a:t>(</a:t>
            </a:r>
            <a:r>
              <a:rPr lang="zh-CN" altLang="en-US" sz="1600" dirty="0">
                <a:solidFill>
                  <a:srgbClr val="002060"/>
                </a:solidFill>
                <a:latin typeface="+mn-ea"/>
                <a:cs typeface="+mn-ea"/>
              </a:rPr>
              <a:t>目前设备尺寸为预估尺寸</a:t>
            </a:r>
            <a:r>
              <a:rPr lang="en-US" altLang="zh-CN" sz="1600" dirty="0">
                <a:solidFill>
                  <a:srgbClr val="002060"/>
                </a:solidFill>
                <a:latin typeface="+mn-ea"/>
                <a:cs typeface="+mn-ea"/>
              </a:rPr>
              <a:t>,</a:t>
            </a:r>
            <a:r>
              <a:rPr lang="zh-CN" altLang="en-US" sz="1600" dirty="0">
                <a:solidFill>
                  <a:srgbClr val="002060"/>
                </a:solidFill>
                <a:latin typeface="+mn-ea"/>
                <a:cs typeface="+mn-ea"/>
              </a:rPr>
              <a:t>不含</a:t>
            </a:r>
            <a:r>
              <a:rPr lang="en-US" altLang="zh-CN" sz="1600" dirty="0">
                <a:solidFill>
                  <a:srgbClr val="002060"/>
                </a:solidFill>
                <a:latin typeface="+mn-ea"/>
                <a:cs typeface="+mn-ea"/>
              </a:rPr>
              <a:t>3</a:t>
            </a:r>
            <a:r>
              <a:rPr lang="zh-CN" altLang="en-US" sz="1600" dirty="0">
                <a:solidFill>
                  <a:srgbClr val="002060"/>
                </a:solidFill>
                <a:latin typeface="+mn-ea"/>
                <a:cs typeface="+mn-ea"/>
              </a:rPr>
              <a:t>色灯高度，实际尺寸已最终</a:t>
            </a:r>
            <a:r>
              <a:rPr lang="en-US" altLang="zh-CN" sz="1600" dirty="0">
                <a:solidFill>
                  <a:srgbClr val="002060"/>
                </a:solidFill>
                <a:latin typeface="+mn-ea"/>
                <a:cs typeface="+mn-ea"/>
              </a:rPr>
              <a:t>Layout</a:t>
            </a:r>
            <a:r>
              <a:rPr lang="zh-CN" altLang="en-US" sz="1600" dirty="0">
                <a:solidFill>
                  <a:srgbClr val="002060"/>
                </a:solidFill>
                <a:latin typeface="+mn-ea"/>
                <a:cs typeface="+mn-ea"/>
              </a:rPr>
              <a:t>图为准）</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2715" y="1126604"/>
            <a:ext cx="1794129" cy="1615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直接连接符 38">
            <a:extLst>
              <a:ext uri="{FF2B5EF4-FFF2-40B4-BE49-F238E27FC236}">
                <a16:creationId xmlns:a16="http://schemas.microsoft.com/office/drawing/2014/main" id="{274B24CD-C872-4FA8-B705-BA52114509A9}"/>
              </a:ext>
            </a:extLst>
          </p:cNvPr>
          <p:cNvCxnSpPr/>
          <p:nvPr/>
        </p:nvCxnSpPr>
        <p:spPr>
          <a:xfrm flipH="1">
            <a:off x="837268" y="4547097"/>
            <a:ext cx="606425" cy="0"/>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sp>
        <p:nvSpPr>
          <p:cNvPr id="41" name="文本框 40">
            <a:extLst>
              <a:ext uri="{FF2B5EF4-FFF2-40B4-BE49-F238E27FC236}">
                <a16:creationId xmlns:a16="http://schemas.microsoft.com/office/drawing/2014/main" id="{8BA2AF7F-A4A9-4BFB-A901-DED5B75F149A}"/>
              </a:ext>
            </a:extLst>
          </p:cNvPr>
          <p:cNvSpPr txBox="1"/>
          <p:nvPr/>
        </p:nvSpPr>
        <p:spPr>
          <a:xfrm rot="16200000">
            <a:off x="150824" y="2745744"/>
            <a:ext cx="1165669" cy="338554"/>
          </a:xfrm>
          <a:prstGeom prst="rect">
            <a:avLst/>
          </a:prstGeom>
          <a:noFill/>
        </p:spPr>
        <p:txBody>
          <a:bodyPr wrap="square" rtlCol="0">
            <a:spAutoFit/>
          </a:bodyPr>
          <a:lstStyle/>
          <a:p>
            <a:r>
              <a:rPr lang="en-US" altLang="zh-CN" sz="1600" dirty="0"/>
              <a:t>2000mm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spc="100" dirty="0">
                <a:solidFill>
                  <a:srgbClr val="043E6F"/>
                </a:solidFill>
                <a:cs typeface="Arial" panose="020B0604020202020204" pitchFamily="34" charset="0"/>
                <a:sym typeface="+mn-ea"/>
              </a:rPr>
              <a:t>设计方案</a:t>
            </a:r>
            <a:r>
              <a:rPr lang="en-US" altLang="zh-CN" sz="2400" spc="100" dirty="0">
                <a:solidFill>
                  <a:srgbClr val="043E6F"/>
                </a:solidFill>
                <a:cs typeface="Arial" panose="020B0604020202020204" pitchFamily="34" charset="0"/>
                <a:sym typeface="+mn-ea"/>
              </a:rPr>
              <a:t>-</a:t>
            </a:r>
            <a:r>
              <a:rPr lang="zh-CN" altLang="en-US" sz="2400" spc="100" dirty="0">
                <a:solidFill>
                  <a:srgbClr val="043E6F"/>
                </a:solidFill>
                <a:cs typeface="Arial" panose="020B0604020202020204" pitchFamily="34" charset="0"/>
                <a:sym typeface="+mn-ea"/>
              </a:rPr>
              <a:t>结构示意图</a:t>
            </a:r>
          </a:p>
        </p:txBody>
      </p:sp>
      <p:grpSp>
        <p:nvGrpSpPr>
          <p:cNvPr id="7" name="组合 6">
            <a:extLst>
              <a:ext uri="{FF2B5EF4-FFF2-40B4-BE49-F238E27FC236}">
                <a16:creationId xmlns:a16="http://schemas.microsoft.com/office/drawing/2014/main" id="{F4FECF92-E358-44B2-A8BD-DD54127C924D}"/>
              </a:ext>
            </a:extLst>
          </p:cNvPr>
          <p:cNvGrpSpPr/>
          <p:nvPr/>
        </p:nvGrpSpPr>
        <p:grpSpPr>
          <a:xfrm>
            <a:off x="1591054" y="992204"/>
            <a:ext cx="10479026" cy="5320675"/>
            <a:chOff x="1591054" y="992204"/>
            <a:chExt cx="10479026" cy="5320675"/>
          </a:xfrm>
        </p:grpSpPr>
        <p:pic>
          <p:nvPicPr>
            <p:cNvPr id="9" name="Picture 2">
              <a:extLst>
                <a:ext uri="{FF2B5EF4-FFF2-40B4-BE49-F238E27FC236}">
                  <a16:creationId xmlns:a16="http://schemas.microsoft.com/office/drawing/2014/main" id="{FFE06729-4446-4C3E-836E-11BE70FF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410" y="992204"/>
              <a:ext cx="6336030" cy="479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线形标注 2 42">
              <a:extLst>
                <a:ext uri="{FF2B5EF4-FFF2-40B4-BE49-F238E27FC236}">
                  <a16:creationId xmlns:a16="http://schemas.microsoft.com/office/drawing/2014/main" id="{78FFB554-2EFA-4D5D-84A8-6223CA642A20}"/>
                </a:ext>
              </a:extLst>
            </p:cNvPr>
            <p:cNvSpPr/>
            <p:nvPr/>
          </p:nvSpPr>
          <p:spPr>
            <a:xfrm>
              <a:off x="1591056" y="2210928"/>
              <a:ext cx="1452053" cy="347472"/>
            </a:xfrm>
            <a:prstGeom prst="borderCallout2">
              <a:avLst>
                <a:gd name="adj1" fmla="val 52371"/>
                <a:gd name="adj2" fmla="val 100625"/>
                <a:gd name="adj3" fmla="val 52372"/>
                <a:gd name="adj4" fmla="val 123059"/>
                <a:gd name="adj5" fmla="val 145767"/>
                <a:gd name="adj6" fmla="val 22984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面阵相机模组</a:t>
              </a:r>
            </a:p>
          </p:txBody>
        </p:sp>
        <p:sp>
          <p:nvSpPr>
            <p:cNvPr id="13" name="线形标注 2 14">
              <a:extLst>
                <a:ext uri="{FF2B5EF4-FFF2-40B4-BE49-F238E27FC236}">
                  <a16:creationId xmlns:a16="http://schemas.microsoft.com/office/drawing/2014/main" id="{2F71BABC-08C5-405E-8143-7C962D78944E}"/>
                </a:ext>
              </a:extLst>
            </p:cNvPr>
            <p:cNvSpPr/>
            <p:nvPr/>
          </p:nvSpPr>
          <p:spPr>
            <a:xfrm>
              <a:off x="1591056" y="3605589"/>
              <a:ext cx="1550849" cy="347472"/>
            </a:xfrm>
            <a:prstGeom prst="borderCallout2">
              <a:avLst>
                <a:gd name="adj1" fmla="val 52371"/>
                <a:gd name="adj2" fmla="val 100625"/>
                <a:gd name="adj3" fmla="val 52372"/>
                <a:gd name="adj4" fmla="val 123059"/>
                <a:gd name="adj5" fmla="val -101600"/>
                <a:gd name="adj6" fmla="val 18865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1</a:t>
              </a:r>
              <a:endParaRPr lang="zh-CN" altLang="en-US" sz="1600" dirty="0">
                <a:solidFill>
                  <a:schemeClr val="tx1"/>
                </a:solidFill>
              </a:endParaRPr>
            </a:p>
          </p:txBody>
        </p:sp>
        <p:sp>
          <p:nvSpPr>
            <p:cNvPr id="14" name="线形标注 2 15">
              <a:extLst>
                <a:ext uri="{FF2B5EF4-FFF2-40B4-BE49-F238E27FC236}">
                  <a16:creationId xmlns:a16="http://schemas.microsoft.com/office/drawing/2014/main" id="{6179643E-9D44-4481-8444-C5601CE94D9C}"/>
                </a:ext>
              </a:extLst>
            </p:cNvPr>
            <p:cNvSpPr/>
            <p:nvPr/>
          </p:nvSpPr>
          <p:spPr>
            <a:xfrm>
              <a:off x="1591056" y="5613110"/>
              <a:ext cx="1550849" cy="347472"/>
            </a:xfrm>
            <a:prstGeom prst="borderCallout2">
              <a:avLst>
                <a:gd name="adj1" fmla="val 52371"/>
                <a:gd name="adj2" fmla="val 100625"/>
                <a:gd name="adj3" fmla="val 52372"/>
                <a:gd name="adj4" fmla="val 123059"/>
                <a:gd name="adj5" fmla="val -548969"/>
                <a:gd name="adj6" fmla="val 30537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r>
                <a:rPr lang="en-US" altLang="zh-CN" sz="1600" dirty="0">
                  <a:solidFill>
                    <a:schemeClr val="tx1"/>
                  </a:solidFill>
                </a:rPr>
                <a:t>2</a:t>
              </a:r>
              <a:endParaRPr lang="zh-CN" altLang="en-US" sz="1600" dirty="0">
                <a:solidFill>
                  <a:schemeClr val="tx1"/>
                </a:solidFill>
              </a:endParaRPr>
            </a:p>
          </p:txBody>
        </p:sp>
        <p:sp>
          <p:nvSpPr>
            <p:cNvPr id="17" name="线形标注 2 11">
              <a:extLst>
                <a:ext uri="{FF2B5EF4-FFF2-40B4-BE49-F238E27FC236}">
                  <a16:creationId xmlns:a16="http://schemas.microsoft.com/office/drawing/2014/main" id="{78754917-6B6F-43F5-89F0-3A08B544E774}"/>
                </a:ext>
              </a:extLst>
            </p:cNvPr>
            <p:cNvSpPr/>
            <p:nvPr/>
          </p:nvSpPr>
          <p:spPr>
            <a:xfrm>
              <a:off x="1591055" y="1350912"/>
              <a:ext cx="1452053" cy="347472"/>
            </a:xfrm>
            <a:prstGeom prst="borderCallout2">
              <a:avLst>
                <a:gd name="adj1" fmla="val 52371"/>
                <a:gd name="adj2" fmla="val 100625"/>
                <a:gd name="adj3" fmla="val 52372"/>
                <a:gd name="adj4" fmla="val 123059"/>
                <a:gd name="adj5" fmla="val 253662"/>
                <a:gd name="adj6" fmla="val 304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线扫相机模组</a:t>
              </a:r>
            </a:p>
          </p:txBody>
        </p:sp>
        <p:sp>
          <p:nvSpPr>
            <p:cNvPr id="4" name="标注: 弯曲线形 3">
              <a:extLst>
                <a:ext uri="{FF2B5EF4-FFF2-40B4-BE49-F238E27FC236}">
                  <a16:creationId xmlns:a16="http://schemas.microsoft.com/office/drawing/2014/main" id="{A6ECCCEA-93F5-40D2-B3A8-16866284F734}"/>
                </a:ext>
              </a:extLst>
            </p:cNvPr>
            <p:cNvSpPr/>
            <p:nvPr/>
          </p:nvSpPr>
          <p:spPr>
            <a:xfrm>
              <a:off x="1591054" y="4705441"/>
              <a:ext cx="1550849" cy="410633"/>
            </a:xfrm>
            <a:prstGeom prst="borderCallout2">
              <a:avLst>
                <a:gd name="adj1" fmla="val 43899"/>
                <a:gd name="adj2" fmla="val 97764"/>
                <a:gd name="adj3" fmla="val 43899"/>
                <a:gd name="adj4" fmla="val 124423"/>
                <a:gd name="adj5" fmla="val -549580"/>
                <a:gd name="adj6" fmla="val 37775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a:p>
              <a:pPr algn="ctr"/>
              <a:r>
                <a:rPr lang="zh-CN" altLang="en-US" sz="1600" dirty="0">
                  <a:solidFill>
                    <a:schemeClr val="tx1"/>
                  </a:solidFill>
                </a:rPr>
                <a:t>旋转翻面模组</a:t>
              </a:r>
            </a:p>
            <a:p>
              <a:pPr algn="ctr"/>
              <a:endParaRPr lang="zh-CN" altLang="en-US" sz="1600" dirty="0">
                <a:solidFill>
                  <a:schemeClr val="tx1"/>
                </a:solidFill>
              </a:endParaRPr>
            </a:p>
          </p:txBody>
        </p:sp>
        <p:sp>
          <p:nvSpPr>
            <p:cNvPr id="5" name="标注: 线形 4">
              <a:extLst>
                <a:ext uri="{FF2B5EF4-FFF2-40B4-BE49-F238E27FC236}">
                  <a16:creationId xmlns:a16="http://schemas.microsoft.com/office/drawing/2014/main" id="{A45F70B6-3A39-4595-9077-DAA563AC7C7E}"/>
                </a:ext>
              </a:extLst>
            </p:cNvPr>
            <p:cNvSpPr/>
            <p:nvPr/>
          </p:nvSpPr>
          <p:spPr>
            <a:xfrm>
              <a:off x="9235440" y="1664256"/>
              <a:ext cx="2777490" cy="1788287"/>
            </a:xfrm>
            <a:prstGeom prst="borderCallout1">
              <a:avLst>
                <a:gd name="adj1" fmla="val 18750"/>
                <a:gd name="adj2" fmla="val -8333"/>
                <a:gd name="adj3" fmla="val 70953"/>
                <a:gd name="adj4" fmla="val -77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EF9424D-39F6-4F70-B483-B071F6A9AB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2590" y="3779325"/>
              <a:ext cx="2777490" cy="2533554"/>
            </a:xfrm>
            <a:prstGeom prst="rect">
              <a:avLst/>
            </a:prstGeom>
          </p:spPr>
        </p:pic>
        <p:sp>
          <p:nvSpPr>
            <p:cNvPr id="6" name="箭头: 下 5">
              <a:extLst>
                <a:ext uri="{FF2B5EF4-FFF2-40B4-BE49-F238E27FC236}">
                  <a16:creationId xmlns:a16="http://schemas.microsoft.com/office/drawing/2014/main" id="{5A5F0AEF-FF72-4F41-8C4F-0A04C42B192D}"/>
                </a:ext>
              </a:extLst>
            </p:cNvPr>
            <p:cNvSpPr/>
            <p:nvPr/>
          </p:nvSpPr>
          <p:spPr>
            <a:xfrm>
              <a:off x="10537517" y="3499895"/>
              <a:ext cx="126853" cy="282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4676412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27,&quot;width&quot;:1003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38,&quot;width&quot;:4857}"/>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TotalTime>
  <Words>1479</Words>
  <Application>Microsoft Office PowerPoint</Application>
  <PresentationFormat>宽屏</PresentationFormat>
  <Paragraphs>175</Paragraphs>
  <Slides>18</Slides>
  <Notes>7</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4" baseType="lpstr">
      <vt:lpstr>等线</vt:lpstr>
      <vt:lpstr>黑体</vt:lpstr>
      <vt:lpstr>Arial</vt:lpstr>
      <vt:lpstr>Wingdings</vt:lpstr>
      <vt:lpstr>1_售前方案PPT模板-简洁版</vt:lpstr>
      <vt:lpstr>Worksheet</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设计方案-机台尺寸</vt:lpstr>
      <vt:lpstr>设计方案-结构示意图</vt:lpstr>
      <vt:lpstr>设计方案-结构布局</vt:lpstr>
      <vt:lpstr>设计方案-上料搬运模组</vt:lpstr>
      <vt:lpstr>设计方案-相机检测工位</vt:lpstr>
      <vt:lpstr>设计方案-旋转翻面工位</vt:lpstr>
      <vt:lpstr>设计方案|光学 BG/CG 3D面</vt:lpstr>
      <vt:lpstr>设计方案|光学 侧面</vt:lpstr>
      <vt:lpstr>设计方案-C/T分析</vt:lpstr>
      <vt:lpstr>设计方案|总结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471</cp:revision>
  <dcterms:created xsi:type="dcterms:W3CDTF">2020-12-08T05:45:16Z</dcterms:created>
  <dcterms:modified xsi:type="dcterms:W3CDTF">2022-01-17T07:25:26Z</dcterms:modified>
</cp:coreProperties>
</file>